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411" r:id="rId3"/>
    <p:sldId id="375" r:id="rId4"/>
    <p:sldId id="368" r:id="rId5"/>
    <p:sldId id="277" r:id="rId6"/>
    <p:sldId id="362" r:id="rId7"/>
    <p:sldId id="418" r:id="rId8"/>
    <p:sldId id="420" r:id="rId9"/>
    <p:sldId id="421" r:id="rId10"/>
    <p:sldId id="416" r:id="rId11"/>
    <p:sldId id="419" r:id="rId12"/>
    <p:sldId id="422" r:id="rId13"/>
    <p:sldId id="423" r:id="rId14"/>
    <p:sldId id="424" r:id="rId15"/>
    <p:sldId id="425" r:id="rId16"/>
    <p:sldId id="303" r:id="rId17"/>
  </p:sldIdLst>
  <p:sldSz cx="9144000" cy="6858000" type="screen4x3"/>
  <p:notesSz cx="6797675" cy="99298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D65A"/>
    <a:srgbClr val="7EEE93"/>
    <a:srgbClr val="B6DC84"/>
    <a:srgbClr val="9BE1F7"/>
    <a:srgbClr val="90F49A"/>
    <a:srgbClr val="C7E4A0"/>
    <a:srgbClr val="ACF2DB"/>
    <a:srgbClr val="A0E8CD"/>
    <a:srgbClr val="54B46D"/>
    <a:srgbClr val="CEF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4660"/>
  </p:normalViewPr>
  <p:slideViewPr>
    <p:cSldViewPr>
      <p:cViewPr varScale="1">
        <p:scale>
          <a:sx n="109" d="100"/>
          <a:sy n="109" d="100"/>
        </p:scale>
        <p:origin x="175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\Plan\&#1057;&#1090;&#1088;&#1072;&#1090;&#1077;&#1075;&#1080;&#1103;%202021-2023\&#1056;&#1072;&#1073;&#1086;&#1095;&#1080;&#1081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\Plan\&#1057;&#1090;&#1088;&#1072;&#1090;&#1077;&#1075;&#1080;&#1103;%202021-2023\&#1056;&#1072;&#1073;&#1086;&#1095;&#1080;&#1081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\Plan\&#1057;&#1090;&#1088;&#1072;&#1090;&#1077;&#1075;&#1080;&#1103;%202021-2023\&#1056;&#1072;&#1073;&#1086;&#1095;&#1080;&#1081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\Plan\&#1057;&#1090;&#1088;&#1072;&#1090;&#1077;&#1075;&#1080;&#1103;%202021-2023\&#1056;&#1072;&#1073;&#1086;&#1095;&#1080;&#1081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b="1" dirty="0">
                <a:solidFill>
                  <a:schemeClr val="tx1"/>
                </a:solidFill>
              </a:rPr>
              <a:t>Курс белорусского рубля к доллару </a:t>
            </a:r>
          </a:p>
          <a:p>
            <a:pPr>
              <a:defRPr b="1">
                <a:solidFill>
                  <a:schemeClr val="tx1"/>
                </a:solidFill>
              </a:defRPr>
            </a:pPr>
            <a:r>
              <a:rPr lang="ru-RU" b="0" i="1" dirty="0">
                <a:solidFill>
                  <a:schemeClr val="tx1"/>
                </a:solidFill>
              </a:rPr>
              <a:t>(в среднем за год)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1"/>
          <c:order val="0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40000"/>
                  <a:lumOff val="60000"/>
                </a:schemeClr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630224561003825E-2"/>
                  <c:y val="-9.364980887853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CDE-453A-8102-8341E00AAED4}"/>
                </c:ext>
              </c:extLst>
            </c:dLbl>
            <c:dLbl>
              <c:idx val="1"/>
              <c:layout>
                <c:manualLayout>
                  <c:x val="-5.0560072005923253E-2"/>
                  <c:y val="-9.2686161426151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CDE-453A-8102-8341E00AAED4}"/>
                </c:ext>
              </c:extLst>
            </c:dLbl>
            <c:dLbl>
              <c:idx val="2"/>
              <c:layout>
                <c:manualLayout>
                  <c:x val="-6.1297703223927032E-2"/>
                  <c:y val="-0.100112328079856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CDE-453A-8102-8341E00AAE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2.4300000000000002</c:v>
                </c:pt>
                <c:pt idx="1">
                  <c:v>2.54</c:v>
                </c:pt>
                <c:pt idx="2">
                  <c:v>2.62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CDE-453A-8102-8341E00AA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547776"/>
        <c:axId val="297992880"/>
      </c:lineChart>
      <c:catAx>
        <c:axId val="2095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97992880"/>
        <c:crosses val="autoZero"/>
        <c:auto val="1"/>
        <c:lblAlgn val="ctr"/>
        <c:lblOffset val="100"/>
        <c:noMultiLvlLbl val="0"/>
      </c:catAx>
      <c:valAx>
        <c:axId val="29799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9547776"/>
        <c:crosses val="autoZero"/>
        <c:crossBetween val="between"/>
        <c:min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ВВП в сопоставимых ценах</a:t>
            </a:r>
          </a:p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b="0" i="1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(прирост в % к предыдущему году)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1"/>
          <c:order val="0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4543429844098023E-2"/>
                  <c:y val="-8.9300256760239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886-4CA0-9C09-7638A7EAFB01}"/>
                </c:ext>
              </c:extLst>
            </c:dLbl>
            <c:dLbl>
              <c:idx val="1"/>
              <c:layout>
                <c:manualLayout>
                  <c:x val="-1.7817371937639197E-2"/>
                  <c:y val="-5.7971014492753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886-4CA0-9C09-7638A7EAFB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Лист1!$A$11:$A$13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Лист1!$B$11:$B$13</c:f>
              <c:numCache>
                <c:formatCode>General</c:formatCode>
                <c:ptCount val="3"/>
                <c:pt idx="0">
                  <c:v>-0.7</c:v>
                </c:pt>
                <c:pt idx="1">
                  <c:v>2.2999999999999998</c:v>
                </c:pt>
                <c:pt idx="2">
                  <c:v>-4.7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86-4CA0-9C09-7638A7EAF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547776"/>
        <c:axId val="297992880"/>
      </c:lineChart>
      <c:catAx>
        <c:axId val="2095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992880"/>
        <c:crosses val="autoZero"/>
        <c:auto val="1"/>
        <c:lblAlgn val="ctr"/>
        <c:lblOffset val="100"/>
        <c:noMultiLvlLbl val="0"/>
      </c:catAx>
      <c:valAx>
        <c:axId val="29799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9547776"/>
        <c:crosses val="autoZero"/>
        <c:crossBetween val="between"/>
        <c:min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>
                <a:solidFill>
                  <a:schemeClr val="tx1"/>
                </a:solidFill>
              </a:rPr>
              <a:t>Индекс потребительских цен </a:t>
            </a:r>
          </a:p>
          <a:p>
            <a:pPr>
              <a:defRPr/>
            </a:pPr>
            <a:r>
              <a:rPr lang="ru-RU" sz="1400" i="1">
                <a:solidFill>
                  <a:schemeClr val="tx1"/>
                </a:solidFill>
              </a:rPr>
              <a:t>(прирост в % г/г на конец года)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33144927536231883"/>
          <c:w val="0.93466963622865629"/>
          <c:h val="0.45696907451785918"/>
        </c:manualLayout>
      </c:layout>
      <c:lineChart>
        <c:grouping val="stacked"/>
        <c:varyColors val="0"/>
        <c:ser>
          <c:idx val="1"/>
          <c:order val="0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0288519737228997E-2"/>
                  <c:y val="-8.4064476916730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67B-4C0B-8589-7915B0C75ECE}"/>
                </c:ext>
              </c:extLst>
            </c:dLbl>
            <c:dLbl>
              <c:idx val="1"/>
              <c:layout>
                <c:manualLayout>
                  <c:x val="-3.8701362620182575E-2"/>
                  <c:y val="-6.81305052510923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67B-4C0B-8589-7915B0C75ECE}"/>
                </c:ext>
              </c:extLst>
            </c:dLbl>
            <c:dLbl>
              <c:idx val="2"/>
              <c:layout>
                <c:manualLayout>
                  <c:x val="-3.2665181885671975E-2"/>
                  <c:y val="-5.7971014492753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67B-4C0B-8589-7915B0C75E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Лист1!$A$22:$A$24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Лист1!$B$22:$B$24</c:f>
              <c:numCache>
                <c:formatCode>General</c:formatCode>
                <c:ptCount val="3"/>
                <c:pt idx="0">
                  <c:v>7.4</c:v>
                </c:pt>
                <c:pt idx="1">
                  <c:v>10</c:v>
                </c:pt>
                <c:pt idx="2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67B-4C0B-8589-7915B0C75E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547776"/>
        <c:axId val="297992880"/>
      </c:lineChart>
      <c:catAx>
        <c:axId val="2095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992880"/>
        <c:crosses val="autoZero"/>
        <c:auto val="1"/>
        <c:lblAlgn val="ctr"/>
        <c:lblOffset val="100"/>
        <c:noMultiLvlLbl val="0"/>
      </c:catAx>
      <c:valAx>
        <c:axId val="29799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9547776"/>
        <c:crosses val="autoZero"/>
        <c:crossBetween val="between"/>
        <c:min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>
                <a:solidFill>
                  <a:schemeClr val="tx1"/>
                </a:solidFill>
              </a:rPr>
              <a:t>Ставка рефинансирования </a:t>
            </a:r>
          </a:p>
          <a:p>
            <a:pPr>
              <a:defRPr/>
            </a:pPr>
            <a:r>
              <a:rPr lang="ru-RU" sz="1400" b="0" i="1">
                <a:solidFill>
                  <a:schemeClr val="tx1"/>
                </a:solidFill>
              </a:rPr>
              <a:t>(% годовых в среднем за год)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33144927536231883"/>
          <c:w val="0.93466963622865629"/>
          <c:h val="0.45696907451785918"/>
        </c:manualLayout>
      </c:layout>
      <c:lineChart>
        <c:grouping val="stacked"/>
        <c:varyColors val="0"/>
        <c:ser>
          <c:idx val="1"/>
          <c:order val="0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8604305864884954E-2"/>
                  <c:y val="-7.9710144927536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824-474E-9ECB-58C3B7FCD34D}"/>
                </c:ext>
              </c:extLst>
            </c:dLbl>
            <c:dLbl>
              <c:idx val="1"/>
              <c:layout>
                <c:manualLayout>
                  <c:x val="-4.4543429844097995E-2"/>
                  <c:y val="-7.971014492753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824-474E-9ECB-58C3B7FCD34D}"/>
                </c:ext>
              </c:extLst>
            </c:dLbl>
            <c:dLbl>
              <c:idx val="2"/>
              <c:layout>
                <c:manualLayout>
                  <c:x val="-2.6726057906458905E-2"/>
                  <c:y val="-6.5217391304347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824-474E-9ECB-58C3B7FCD3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Лист1!$A$32:$A$34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Лист1!$B$32:$B$34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8.6</c:v>
                </c:pt>
                <c:pt idx="2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824-474E-9ECB-58C3B7FCD3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547776"/>
        <c:axId val="297992880"/>
      </c:lineChart>
      <c:catAx>
        <c:axId val="2095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7992880"/>
        <c:crosses val="autoZero"/>
        <c:auto val="1"/>
        <c:lblAlgn val="ctr"/>
        <c:lblOffset val="100"/>
        <c:noMultiLvlLbl val="0"/>
      </c:catAx>
      <c:valAx>
        <c:axId val="297992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9547776"/>
        <c:crosses val="autoZero"/>
        <c:crossBetween val="between"/>
        <c:min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>
                <a:solidFill>
                  <a:schemeClr val="tx1"/>
                </a:solidFill>
                <a:effectLst/>
              </a:rPr>
              <a:t>Динамика ставок кредитно-депозитного рынка (СХ) в НВ</a:t>
            </a:r>
            <a:endParaRPr lang="ru-RU" sz="1400">
              <a:solidFill>
                <a:schemeClr val="tx1"/>
              </a:solidFill>
              <a:effectLst/>
            </a:endParaRPr>
          </a:p>
          <a:p>
            <a:pPr>
              <a:defRPr>
                <a:solidFill>
                  <a:schemeClr val="tx1"/>
                </a:solidFill>
              </a:defRPr>
            </a:pPr>
            <a:r>
              <a:rPr lang="ru-RU" sz="1400" b="0" i="1" baseline="0">
                <a:solidFill>
                  <a:schemeClr val="tx1"/>
                </a:solidFill>
                <a:effectLst/>
              </a:rPr>
              <a:t>(% годовых в среднем за год)</a:t>
            </a:r>
            <a:endParaRPr lang="ru-RU" sz="1400">
              <a:solidFill>
                <a:schemeClr val="tx1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Лист1!$B$42</c:f>
              <c:strCache>
                <c:ptCount val="1"/>
                <c:pt idx="0">
                  <c:v>кредиты до года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555555555555558E-2"/>
                  <c:y val="-4.1666666666666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247-48F2-A61F-49489DED0298}"/>
                </c:ext>
              </c:extLst>
            </c:dLbl>
            <c:dLbl>
              <c:idx val="1"/>
              <c:layout>
                <c:manualLayout>
                  <c:x val="-5.5555555555555552E-2"/>
                  <c:y val="-4.1666666666666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247-48F2-A61F-49489DED0298}"/>
                </c:ext>
              </c:extLst>
            </c:dLbl>
            <c:dLbl>
              <c:idx val="2"/>
              <c:layout>
                <c:manualLayout>
                  <c:x val="-3.888888888888889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247-48F2-A61F-49489DED02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Лист1!$A$43:$A$45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Лист1!$B$43:$B$45</c:f>
              <c:numCache>
                <c:formatCode>General</c:formatCode>
                <c:ptCount val="3"/>
                <c:pt idx="0">
                  <c:v>11.02</c:v>
                </c:pt>
                <c:pt idx="1">
                  <c:v>12.97</c:v>
                </c:pt>
                <c:pt idx="2">
                  <c:v>14.31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247-48F2-A61F-49489DED0298}"/>
            </c:ext>
          </c:extLst>
        </c:ser>
        <c:ser>
          <c:idx val="1"/>
          <c:order val="1"/>
          <c:tx>
            <c:strRef>
              <c:f>Лист1!$C$42</c:f>
              <c:strCache>
                <c:ptCount val="1"/>
                <c:pt idx="0">
                  <c:v>депозиты до года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/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3333333333333333E-2"/>
                  <c:y val="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247-48F2-A61F-49489DED0298}"/>
                </c:ext>
              </c:extLst>
            </c:dLbl>
            <c:dLbl>
              <c:idx val="1"/>
              <c:layout>
                <c:manualLayout>
                  <c:x val="-1.3888888888888888E-2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247-48F2-A61F-49489DED0298}"/>
                </c:ext>
              </c:extLst>
            </c:dLbl>
            <c:dLbl>
              <c:idx val="2"/>
              <c:layout>
                <c:manualLayout>
                  <c:x val="-3.9125984740400722E-2"/>
                  <c:y val="-5.0925925925926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247-48F2-A61F-49489DED02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Лист1!$A$43:$A$45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Лист1!$C$43:$C$45</c:f>
              <c:numCache>
                <c:formatCode>General</c:formatCode>
                <c:ptCount val="3"/>
                <c:pt idx="0">
                  <c:v>10.25</c:v>
                </c:pt>
                <c:pt idx="1">
                  <c:v>9.73</c:v>
                </c:pt>
                <c:pt idx="2">
                  <c:v>6.75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247-48F2-A61F-49489DED0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0090960"/>
        <c:axId val="1150097616"/>
      </c:lineChart>
      <c:catAx>
        <c:axId val="115009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0097616"/>
        <c:crosses val="autoZero"/>
        <c:auto val="1"/>
        <c:lblAlgn val="ctr"/>
        <c:lblOffset val="100"/>
        <c:noMultiLvlLbl val="0"/>
      </c:catAx>
      <c:valAx>
        <c:axId val="1150097616"/>
        <c:scaling>
          <c:orientation val="minMax"/>
          <c:max val="16"/>
          <c:min val="5"/>
        </c:scaling>
        <c:delete val="1"/>
        <c:axPos val="l"/>
        <c:numFmt formatCode="General" sourceLinked="1"/>
        <c:majorTickMark val="none"/>
        <c:minorTickMark val="none"/>
        <c:tickLblPos val="nextTo"/>
        <c:crossAx val="1150090960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1F839-2504-47DD-BE2E-DFA6E1FCC480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FC174E-D5F5-4EC3-87B6-7266162532CF}">
      <dgm:prSet phldrT="[Текст]"/>
      <dgm:spPr/>
      <dgm:t>
        <a:bodyPr/>
        <a:lstStyle/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Финансовое состояние Банка:</a:t>
          </a:r>
          <a:endParaRPr lang="ru-RU" dirty="0"/>
        </a:p>
      </dgm:t>
    </dgm:pt>
    <dgm:pt modelId="{5A4D29BD-E1F6-4FF0-B81C-7A1E430923BF}" type="parTrans" cxnId="{73F4D4E9-2B37-4C14-BBA6-B5AFECBFEBA6}">
      <dgm:prSet/>
      <dgm:spPr/>
      <dgm:t>
        <a:bodyPr/>
        <a:lstStyle/>
        <a:p>
          <a:endParaRPr lang="ru-RU"/>
        </a:p>
      </dgm:t>
    </dgm:pt>
    <dgm:pt modelId="{BAE34399-C997-4683-B4AE-1D5A6D041DF4}" type="sibTrans" cxnId="{73F4D4E9-2B37-4C14-BBA6-B5AFECBFEBA6}">
      <dgm:prSet/>
      <dgm:spPr/>
      <dgm:t>
        <a:bodyPr/>
        <a:lstStyle/>
        <a:p>
          <a:endParaRPr lang="ru-RU"/>
        </a:p>
      </dgm:t>
    </dgm:pt>
    <dgm:pt modelId="{F1F5AA5A-FC09-4D28-B738-B2B9234F6E2F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Выполняем все нормативы безопасного функционирования</a:t>
          </a:r>
          <a:endParaRPr lang="ru-RU" dirty="0"/>
        </a:p>
      </dgm:t>
    </dgm:pt>
    <dgm:pt modelId="{BD5E08C6-8E20-4B4E-94CA-F61051924D53}" type="parTrans" cxnId="{5B25B2C7-62A2-41AE-9728-27E847369929}">
      <dgm:prSet/>
      <dgm:spPr/>
      <dgm:t>
        <a:bodyPr/>
        <a:lstStyle/>
        <a:p>
          <a:endParaRPr lang="ru-RU"/>
        </a:p>
      </dgm:t>
    </dgm:pt>
    <dgm:pt modelId="{F0BA8693-7CD9-4849-A9A8-041D79E77296}" type="sibTrans" cxnId="{5B25B2C7-62A2-41AE-9728-27E847369929}">
      <dgm:prSet/>
      <dgm:spPr/>
      <dgm:t>
        <a:bodyPr/>
        <a:lstStyle/>
        <a:p>
          <a:endParaRPr lang="ru-RU"/>
        </a:p>
      </dgm:t>
    </dgm:pt>
    <dgm:pt modelId="{2D519D26-8318-4AD3-9CED-A684AC51A609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Генерируем прибыль</a:t>
          </a:r>
          <a:endParaRPr lang="ru-RU" dirty="0"/>
        </a:p>
      </dgm:t>
    </dgm:pt>
    <dgm:pt modelId="{8A3CB964-6CEF-4A59-AD9E-D2932AD35E02}" type="parTrans" cxnId="{2BAF01ED-9BE1-480F-BFE6-675D5B29749C}">
      <dgm:prSet/>
      <dgm:spPr/>
      <dgm:t>
        <a:bodyPr/>
        <a:lstStyle/>
        <a:p>
          <a:endParaRPr lang="ru-RU"/>
        </a:p>
      </dgm:t>
    </dgm:pt>
    <dgm:pt modelId="{5D554129-FF67-498B-827E-0524115AC648}" type="sibTrans" cxnId="{2BAF01ED-9BE1-480F-BFE6-675D5B29749C}">
      <dgm:prSet/>
      <dgm:spPr/>
      <dgm:t>
        <a:bodyPr/>
        <a:lstStyle/>
        <a:p>
          <a:endParaRPr lang="ru-RU"/>
        </a:p>
      </dgm:t>
    </dgm:pt>
    <dgm:pt modelId="{6C54AB57-CC4F-4EC4-8FDF-CAE18536FF07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Выполняем свои договорные обязательства</a:t>
          </a:r>
          <a:endParaRPr lang="ru-RU" dirty="0"/>
        </a:p>
      </dgm:t>
    </dgm:pt>
    <dgm:pt modelId="{B4FD7AE3-7810-4201-A925-BD729E6D2FD0}" type="parTrans" cxnId="{C522AC44-2D1F-4E46-B663-42F9A66542BF}">
      <dgm:prSet/>
      <dgm:spPr/>
      <dgm:t>
        <a:bodyPr/>
        <a:lstStyle/>
        <a:p>
          <a:endParaRPr lang="ru-RU"/>
        </a:p>
      </dgm:t>
    </dgm:pt>
    <dgm:pt modelId="{E69D6390-B581-483D-A25E-FEC36DE3C02C}" type="sibTrans" cxnId="{C522AC44-2D1F-4E46-B663-42F9A66542BF}">
      <dgm:prSet/>
      <dgm:spPr/>
      <dgm:t>
        <a:bodyPr/>
        <a:lstStyle/>
        <a:p>
          <a:endParaRPr lang="ru-RU"/>
        </a:p>
      </dgm:t>
    </dgm:pt>
    <dgm:pt modelId="{5E0F63F7-566E-4C5C-A44B-D36DF1030568}">
      <dgm:prSet phldrT="[Текст]"/>
      <dgm:spPr/>
      <dgm:t>
        <a:bodyPr/>
        <a:lstStyle/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Влияющие факторы:</a:t>
          </a:r>
          <a:endParaRPr lang="ru-RU" dirty="0"/>
        </a:p>
      </dgm:t>
    </dgm:pt>
    <dgm:pt modelId="{1A0CA2DC-11F7-42DE-84A3-022F1A223E11}" type="parTrans" cxnId="{CCFED25F-1294-433B-98DC-2F2AA441F147}">
      <dgm:prSet/>
      <dgm:spPr/>
      <dgm:t>
        <a:bodyPr/>
        <a:lstStyle/>
        <a:p>
          <a:endParaRPr lang="ru-RU"/>
        </a:p>
      </dgm:t>
    </dgm:pt>
    <dgm:pt modelId="{BAB410C7-941E-4F53-B781-8A583B4F2FFB}" type="sibTrans" cxnId="{CCFED25F-1294-433B-98DC-2F2AA441F147}">
      <dgm:prSet/>
      <dgm:spPr/>
      <dgm:t>
        <a:bodyPr/>
        <a:lstStyle/>
        <a:p>
          <a:endParaRPr lang="ru-RU"/>
        </a:p>
      </dgm:t>
    </dgm:pt>
    <dgm:pt modelId="{C5D83238-ADDB-4517-B5E6-EBD1B63A7321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Благоприятная конъюнктура на валютно-обменном рынке</a:t>
          </a:r>
          <a:endParaRPr lang="ru-RU" dirty="0"/>
        </a:p>
      </dgm:t>
    </dgm:pt>
    <dgm:pt modelId="{B6591CD0-1884-4D0F-943E-2688C977ED37}" type="parTrans" cxnId="{CF4CD245-9EA4-4CF9-B7B0-8B2D427DE788}">
      <dgm:prSet/>
      <dgm:spPr/>
      <dgm:t>
        <a:bodyPr/>
        <a:lstStyle/>
        <a:p>
          <a:endParaRPr lang="ru-RU"/>
        </a:p>
      </dgm:t>
    </dgm:pt>
    <dgm:pt modelId="{DFEFF856-8603-4ACA-9952-0A611174889D}" type="sibTrans" cxnId="{CF4CD245-9EA4-4CF9-B7B0-8B2D427DE788}">
      <dgm:prSet/>
      <dgm:spPr/>
      <dgm:t>
        <a:bodyPr/>
        <a:lstStyle/>
        <a:p>
          <a:endParaRPr lang="ru-RU"/>
        </a:p>
      </dgm:t>
    </dgm:pt>
    <dgm:pt modelId="{100BCD40-F6B3-4459-9EAD-66FC0CC126F0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Возможность оптимального использования финансовых ресурсов и капитала </a:t>
          </a:r>
          <a:endParaRPr lang="ru-RU" dirty="0"/>
        </a:p>
      </dgm:t>
    </dgm:pt>
    <dgm:pt modelId="{A0DA0E1A-458E-467B-BD17-F89695F9D5D0}" type="parTrans" cxnId="{4C2BF471-7E50-432D-B2E0-BCFA8C5E4156}">
      <dgm:prSet/>
      <dgm:spPr/>
      <dgm:t>
        <a:bodyPr/>
        <a:lstStyle/>
        <a:p>
          <a:endParaRPr lang="ru-RU"/>
        </a:p>
      </dgm:t>
    </dgm:pt>
    <dgm:pt modelId="{9C6DBE3B-2F37-4728-9278-F23BDCBCCCF3}" type="sibTrans" cxnId="{4C2BF471-7E50-432D-B2E0-BCFA8C5E4156}">
      <dgm:prSet/>
      <dgm:spPr/>
      <dgm:t>
        <a:bodyPr/>
        <a:lstStyle/>
        <a:p>
          <a:endParaRPr lang="ru-RU"/>
        </a:p>
      </dgm:t>
    </dgm:pt>
    <dgm:pt modelId="{A317AB5C-3A80-429C-91A2-9D798B07B963}">
      <dgm:prSet phldrT="[Текст]"/>
      <dgm:spPr/>
      <dgm:t>
        <a:bodyPr/>
        <a:lstStyle/>
        <a:p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Платежеспособны и кредитоспособны</a:t>
          </a:r>
          <a:endParaRPr lang="ru-RU" dirty="0"/>
        </a:p>
      </dgm:t>
    </dgm:pt>
    <dgm:pt modelId="{389A41C5-B97F-4F2E-A050-9AABF93BE4DE}" type="parTrans" cxnId="{82A04855-A59B-4D18-A901-DFA13B3B6146}">
      <dgm:prSet/>
      <dgm:spPr/>
      <dgm:t>
        <a:bodyPr/>
        <a:lstStyle/>
        <a:p>
          <a:endParaRPr lang="ru-RU"/>
        </a:p>
      </dgm:t>
    </dgm:pt>
    <dgm:pt modelId="{D0C43785-8A02-4BC6-BF58-71F59DCE5684}" type="sibTrans" cxnId="{82A04855-A59B-4D18-A901-DFA13B3B6146}">
      <dgm:prSet/>
      <dgm:spPr/>
      <dgm:t>
        <a:bodyPr/>
        <a:lstStyle/>
        <a:p>
          <a:endParaRPr lang="ru-RU"/>
        </a:p>
      </dgm:t>
    </dgm:pt>
    <dgm:pt modelId="{58612A64-B24D-4088-9761-E2D3EB04CFA1}">
      <dgm:prSet phldrT="[Текст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NPL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90+: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юр. – 1,5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%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, физ. – 13,9</a:t>
          </a:r>
          <a:endParaRPr lang="ru-RU" dirty="0"/>
        </a:p>
      </dgm:t>
    </dgm:pt>
    <dgm:pt modelId="{D9BB387C-1F05-4833-986D-696CE54E9A1A}" type="parTrans" cxnId="{914E7E39-F81A-4095-91A7-E0318FA597C0}">
      <dgm:prSet/>
      <dgm:spPr/>
      <dgm:t>
        <a:bodyPr/>
        <a:lstStyle/>
        <a:p>
          <a:endParaRPr lang="ru-RU"/>
        </a:p>
      </dgm:t>
    </dgm:pt>
    <dgm:pt modelId="{288FAA9F-53DC-4317-9136-F6F400D451F2}" type="sibTrans" cxnId="{914E7E39-F81A-4095-91A7-E0318FA597C0}">
      <dgm:prSet/>
      <dgm:spPr/>
      <dgm:t>
        <a:bodyPr/>
        <a:lstStyle/>
        <a:p>
          <a:endParaRPr lang="ru-RU"/>
        </a:p>
      </dgm:t>
    </dgm:pt>
    <dgm:pt modelId="{293EAAFC-91D7-4856-ADF4-D78BABB16E66}">
      <dgm:prSet phldrT="[Текст]"/>
      <dgm:spPr/>
      <dgm:t>
        <a:bodyPr/>
        <a:lstStyle/>
        <a:p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LCR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не менее 100%</a:t>
          </a:r>
          <a:endParaRPr lang="ru-RU" dirty="0"/>
        </a:p>
      </dgm:t>
    </dgm:pt>
    <dgm:pt modelId="{FE57C0F0-F3F7-4321-A967-9F0C08391824}" type="parTrans" cxnId="{E1245CDD-3D88-4427-9B2B-6F750F6229EF}">
      <dgm:prSet/>
      <dgm:spPr/>
      <dgm:t>
        <a:bodyPr/>
        <a:lstStyle/>
        <a:p>
          <a:endParaRPr lang="ru-RU"/>
        </a:p>
      </dgm:t>
    </dgm:pt>
    <dgm:pt modelId="{6E5D9603-7253-487A-84C1-B8C77EC5D17A}" type="sibTrans" cxnId="{E1245CDD-3D88-4427-9B2B-6F750F6229EF}">
      <dgm:prSet/>
      <dgm:spPr/>
      <dgm:t>
        <a:bodyPr/>
        <a:lstStyle/>
        <a:p>
          <a:endParaRPr lang="ru-RU"/>
        </a:p>
      </dgm:t>
    </dgm:pt>
    <dgm:pt modelId="{BC128E87-2A9E-48F6-9607-A8528337CDC1}" type="pres">
      <dgm:prSet presAssocID="{0F01F839-2504-47DD-BE2E-DFA6E1FCC480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F5789C3-6642-4E89-A89D-9AE8BAD8F8E9}" type="pres">
      <dgm:prSet presAssocID="{37FC174E-D5F5-4EC3-87B6-7266162532CF}" presName="root" presStyleCnt="0">
        <dgm:presLayoutVars>
          <dgm:chMax/>
          <dgm:chPref/>
        </dgm:presLayoutVars>
      </dgm:prSet>
      <dgm:spPr/>
    </dgm:pt>
    <dgm:pt modelId="{9CA59C35-30A8-4354-83DB-8E0B4BACF60A}" type="pres">
      <dgm:prSet presAssocID="{37FC174E-D5F5-4EC3-87B6-7266162532CF}" presName="rootComposite" presStyleCnt="0">
        <dgm:presLayoutVars/>
      </dgm:prSet>
      <dgm:spPr/>
    </dgm:pt>
    <dgm:pt modelId="{8AD72715-EC40-416C-A7F9-228999540E66}" type="pres">
      <dgm:prSet presAssocID="{37FC174E-D5F5-4EC3-87B6-7266162532CF}" presName="ParentAccent" presStyleLbl="alignNode1" presStyleIdx="0" presStyleCnt="2"/>
      <dgm:spPr>
        <a:solidFill>
          <a:srgbClr val="B0CA1F"/>
        </a:solidFill>
      </dgm:spPr>
      <dgm:t>
        <a:bodyPr/>
        <a:lstStyle/>
        <a:p>
          <a:endParaRPr lang="ru-RU"/>
        </a:p>
      </dgm:t>
    </dgm:pt>
    <dgm:pt modelId="{14A021F9-2176-4CF2-A47E-AAB832DE2099}" type="pres">
      <dgm:prSet presAssocID="{37FC174E-D5F5-4EC3-87B6-7266162532CF}" presName="ParentSmallAccent" presStyleLbl="fgAcc1" presStyleIdx="0" presStyleCnt="2"/>
      <dgm:spPr>
        <a:solidFill>
          <a:schemeClr val="accent1">
            <a:alpha val="90000"/>
          </a:schemeClr>
        </a:solidFill>
      </dgm:spPr>
    </dgm:pt>
    <dgm:pt modelId="{2C91CC93-95E4-4AF3-8138-8B3B342ED179}" type="pres">
      <dgm:prSet presAssocID="{37FC174E-D5F5-4EC3-87B6-7266162532CF}" presName="Parent" presStyleLbl="revTx" presStyleIdx="0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59D47-D422-430A-8B70-8D8BDEA4AA2E}" type="pres">
      <dgm:prSet presAssocID="{37FC174E-D5F5-4EC3-87B6-7266162532CF}" presName="childShape" presStyleCnt="0">
        <dgm:presLayoutVars>
          <dgm:chMax val="0"/>
          <dgm:chPref val="0"/>
        </dgm:presLayoutVars>
      </dgm:prSet>
      <dgm:spPr/>
    </dgm:pt>
    <dgm:pt modelId="{2A9E40EB-B899-4710-9B91-82FF26853280}" type="pres">
      <dgm:prSet presAssocID="{F1F5AA5A-FC09-4D28-B738-B2B9234F6E2F}" presName="childComposite" presStyleCnt="0">
        <dgm:presLayoutVars>
          <dgm:chMax val="0"/>
          <dgm:chPref val="0"/>
        </dgm:presLayoutVars>
      </dgm:prSet>
      <dgm:spPr/>
    </dgm:pt>
    <dgm:pt modelId="{D45CCB5E-4895-4162-A9BC-44E0B6FEA00E}" type="pres">
      <dgm:prSet presAssocID="{F1F5AA5A-FC09-4D28-B738-B2B9234F6E2F}" presName="ChildAccent" presStyleLbl="solidFgAcc1" presStyleIdx="0" presStyleCnt="8"/>
      <dgm:spPr>
        <a:ln>
          <a:solidFill>
            <a:srgbClr val="B0CA1F"/>
          </a:solidFill>
        </a:ln>
      </dgm:spPr>
    </dgm:pt>
    <dgm:pt modelId="{222BC5B9-EE6D-4404-AF02-ACC6408690E4}" type="pres">
      <dgm:prSet presAssocID="{F1F5AA5A-FC09-4D28-B738-B2B9234F6E2F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CF5FB-C117-4572-893A-AFBFEFA699D2}" type="pres">
      <dgm:prSet presAssocID="{2D519D26-8318-4AD3-9CED-A684AC51A609}" presName="childComposite" presStyleCnt="0">
        <dgm:presLayoutVars>
          <dgm:chMax val="0"/>
          <dgm:chPref val="0"/>
        </dgm:presLayoutVars>
      </dgm:prSet>
      <dgm:spPr/>
    </dgm:pt>
    <dgm:pt modelId="{36497362-CDA9-4B1E-8FC8-F08777BB49F3}" type="pres">
      <dgm:prSet presAssocID="{2D519D26-8318-4AD3-9CED-A684AC51A609}" presName="ChildAccent" presStyleLbl="solidFgAcc1" presStyleIdx="1" presStyleCnt="8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B0CA1F"/>
          </a:solidFill>
        </a:ln>
      </dgm:spPr>
      <dgm:t>
        <a:bodyPr/>
        <a:lstStyle/>
        <a:p>
          <a:endParaRPr lang="ru-RU"/>
        </a:p>
      </dgm:t>
    </dgm:pt>
    <dgm:pt modelId="{D2C8DC6E-26D1-4C27-B9F3-66D3831724DB}" type="pres">
      <dgm:prSet presAssocID="{2D519D26-8318-4AD3-9CED-A684AC51A609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8799C-1570-493A-8993-82A0043D3072}" type="pres">
      <dgm:prSet presAssocID="{6C54AB57-CC4F-4EC4-8FDF-CAE18536FF07}" presName="childComposite" presStyleCnt="0">
        <dgm:presLayoutVars>
          <dgm:chMax val="0"/>
          <dgm:chPref val="0"/>
        </dgm:presLayoutVars>
      </dgm:prSet>
      <dgm:spPr/>
    </dgm:pt>
    <dgm:pt modelId="{28524CB9-FE81-4174-867C-261F4C7F373E}" type="pres">
      <dgm:prSet presAssocID="{6C54AB57-CC4F-4EC4-8FDF-CAE18536FF07}" presName="ChildAccent" presStyleLbl="solidFgAcc1" presStyleIdx="2" presStyleCnt="8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B0CA1F"/>
          </a:solidFill>
        </a:ln>
      </dgm:spPr>
      <dgm:t>
        <a:bodyPr/>
        <a:lstStyle/>
        <a:p>
          <a:endParaRPr lang="ru-RU"/>
        </a:p>
      </dgm:t>
    </dgm:pt>
    <dgm:pt modelId="{A9A94145-8CC7-4B42-8176-ACC93BE55DAA}" type="pres">
      <dgm:prSet presAssocID="{6C54AB57-CC4F-4EC4-8FDF-CAE18536FF07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96031F-66BF-46D6-9D6C-11017F68ED97}" type="pres">
      <dgm:prSet presAssocID="{A317AB5C-3A80-429C-91A2-9D798B07B963}" presName="childComposite" presStyleCnt="0">
        <dgm:presLayoutVars>
          <dgm:chMax val="0"/>
          <dgm:chPref val="0"/>
        </dgm:presLayoutVars>
      </dgm:prSet>
      <dgm:spPr/>
    </dgm:pt>
    <dgm:pt modelId="{D8008931-4E76-4FE3-87AE-A0C64D54F921}" type="pres">
      <dgm:prSet presAssocID="{A317AB5C-3A80-429C-91A2-9D798B07B963}" presName="ChildAccent" presStyleLbl="solidFgAcc1" presStyleIdx="3" presStyleCnt="8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B0CA1F"/>
          </a:solidFill>
        </a:ln>
      </dgm:spPr>
      <dgm:t>
        <a:bodyPr/>
        <a:lstStyle/>
        <a:p>
          <a:endParaRPr lang="ru-RU"/>
        </a:p>
      </dgm:t>
    </dgm:pt>
    <dgm:pt modelId="{751C1228-9D90-4ECA-8DD4-3CE59593A964}" type="pres">
      <dgm:prSet presAssocID="{A317AB5C-3A80-429C-91A2-9D798B07B963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4BB5D-A71E-4F4C-9734-29F26EF6E556}" type="pres">
      <dgm:prSet presAssocID="{58612A64-B24D-4088-9761-E2D3EB04CFA1}" presName="childComposite" presStyleCnt="0">
        <dgm:presLayoutVars>
          <dgm:chMax val="0"/>
          <dgm:chPref val="0"/>
        </dgm:presLayoutVars>
      </dgm:prSet>
      <dgm:spPr/>
    </dgm:pt>
    <dgm:pt modelId="{136FEAFB-5128-469E-AC3E-7DBA9FA5810A}" type="pres">
      <dgm:prSet presAssocID="{58612A64-B24D-4088-9761-E2D3EB04CFA1}" presName="ChildAccent" presStyleLbl="solidFgAcc1" presStyleIdx="4" presStyleCnt="8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B0CA1F"/>
          </a:solidFill>
        </a:ln>
      </dgm:spPr>
      <dgm:t>
        <a:bodyPr/>
        <a:lstStyle/>
        <a:p>
          <a:endParaRPr lang="ru-RU"/>
        </a:p>
      </dgm:t>
    </dgm:pt>
    <dgm:pt modelId="{6FE0D46B-D17A-44B7-B4EF-3E5706176E75}" type="pres">
      <dgm:prSet presAssocID="{58612A64-B24D-4088-9761-E2D3EB04CFA1}" presName="Child" presStyleLbl="revTx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18E76C-34D7-4C8B-AA01-41B668CD2777}" type="pres">
      <dgm:prSet presAssocID="{293EAAFC-91D7-4856-ADF4-D78BABB16E66}" presName="childComposite" presStyleCnt="0">
        <dgm:presLayoutVars>
          <dgm:chMax val="0"/>
          <dgm:chPref val="0"/>
        </dgm:presLayoutVars>
      </dgm:prSet>
      <dgm:spPr/>
    </dgm:pt>
    <dgm:pt modelId="{9F23E6EB-1E9D-4A42-8457-97BF840053D1}" type="pres">
      <dgm:prSet presAssocID="{293EAAFC-91D7-4856-ADF4-D78BABB16E66}" presName="ChildAccent" presStyleLbl="solidFgAcc1" presStyleIdx="5" presStyleCnt="8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B0CA1F"/>
          </a:solidFill>
        </a:ln>
      </dgm:spPr>
      <dgm:t>
        <a:bodyPr/>
        <a:lstStyle/>
        <a:p>
          <a:endParaRPr lang="ru-RU"/>
        </a:p>
      </dgm:t>
    </dgm:pt>
    <dgm:pt modelId="{1D5629FB-6C45-4096-8C2A-A193C9D7809D}" type="pres">
      <dgm:prSet presAssocID="{293EAAFC-91D7-4856-ADF4-D78BABB16E66}" presName="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7EF1A-D396-4233-86AE-9868FFA54021}" type="pres">
      <dgm:prSet presAssocID="{5E0F63F7-566E-4C5C-A44B-D36DF1030568}" presName="root" presStyleCnt="0">
        <dgm:presLayoutVars>
          <dgm:chMax/>
          <dgm:chPref/>
        </dgm:presLayoutVars>
      </dgm:prSet>
      <dgm:spPr/>
    </dgm:pt>
    <dgm:pt modelId="{DE9612F5-54F5-4212-A012-BAEA62E88964}" type="pres">
      <dgm:prSet presAssocID="{5E0F63F7-566E-4C5C-A44B-D36DF1030568}" presName="rootComposite" presStyleCnt="0">
        <dgm:presLayoutVars/>
      </dgm:prSet>
      <dgm:spPr/>
    </dgm:pt>
    <dgm:pt modelId="{AA8906CB-7F51-4E4F-A1AF-9FE3B3A196EE}" type="pres">
      <dgm:prSet presAssocID="{5E0F63F7-566E-4C5C-A44B-D36DF1030568}" presName="ParentAccent" presStyleLbl="alignNode1" presStyleIdx="1" presStyleCnt="2"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7ECD9516-34B7-4DA1-BE66-745CC5DC6848}" type="pres">
      <dgm:prSet presAssocID="{5E0F63F7-566E-4C5C-A44B-D36DF1030568}" presName="ParentSmallAccent" presStyleLbl="fgAcc1" presStyleIdx="1" presStyleCnt="2"/>
      <dgm:spPr>
        <a:solidFill>
          <a:srgbClr val="B0CA1F">
            <a:alpha val="90000"/>
          </a:srgbClr>
        </a:solidFill>
      </dgm:spPr>
    </dgm:pt>
    <dgm:pt modelId="{626C491D-AB71-40E1-93BA-2B8E8A1B3029}" type="pres">
      <dgm:prSet presAssocID="{5E0F63F7-566E-4C5C-A44B-D36DF1030568}" presName="Parent" presStyleLbl="revTx" presStyleIdx="7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DF9AEB-9955-4F75-942F-354526529CF0}" type="pres">
      <dgm:prSet presAssocID="{5E0F63F7-566E-4C5C-A44B-D36DF1030568}" presName="childShape" presStyleCnt="0">
        <dgm:presLayoutVars>
          <dgm:chMax val="0"/>
          <dgm:chPref val="0"/>
        </dgm:presLayoutVars>
      </dgm:prSet>
      <dgm:spPr/>
    </dgm:pt>
    <dgm:pt modelId="{AFF8F1F0-452D-4CB1-B17A-78D2E9EB2013}" type="pres">
      <dgm:prSet presAssocID="{C5D83238-ADDB-4517-B5E6-EBD1B63A7321}" presName="childComposite" presStyleCnt="0">
        <dgm:presLayoutVars>
          <dgm:chMax val="0"/>
          <dgm:chPref val="0"/>
        </dgm:presLayoutVars>
      </dgm:prSet>
      <dgm:spPr/>
    </dgm:pt>
    <dgm:pt modelId="{2C820A1E-38B9-4B29-AD98-C4174BF50A1D}" type="pres">
      <dgm:prSet presAssocID="{C5D83238-ADDB-4517-B5E6-EBD1B63A7321}" presName="ChildAccent" presStyleLbl="solidFgAcc1" presStyleIdx="6" presStyleCnt="8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accent1"/>
          </a:solidFill>
        </a:ln>
      </dgm:spPr>
      <dgm:t>
        <a:bodyPr/>
        <a:lstStyle/>
        <a:p>
          <a:endParaRPr lang="ru-RU"/>
        </a:p>
      </dgm:t>
    </dgm:pt>
    <dgm:pt modelId="{2D95E5E5-AB1B-43B1-8894-3C810077A135}" type="pres">
      <dgm:prSet presAssocID="{C5D83238-ADDB-4517-B5E6-EBD1B63A7321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641733-DC90-4CE4-8938-8FA5DC51141D}" type="pres">
      <dgm:prSet presAssocID="{100BCD40-F6B3-4459-9EAD-66FC0CC126F0}" presName="childComposite" presStyleCnt="0">
        <dgm:presLayoutVars>
          <dgm:chMax val="0"/>
          <dgm:chPref val="0"/>
        </dgm:presLayoutVars>
      </dgm:prSet>
      <dgm:spPr/>
    </dgm:pt>
    <dgm:pt modelId="{0868613E-B95C-4E14-9A72-4680BBC93AF9}" type="pres">
      <dgm:prSet presAssocID="{100BCD40-F6B3-4459-9EAD-66FC0CC126F0}" presName="ChildAccent" presStyleLbl="solidFgAcc1" presStyleIdx="7" presStyleCnt="8" custLinFactY="100000" custLinFactNeighborX="2323" custLinFactNeighborY="15245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84E062D-8B21-4441-B913-929BEA8AF835}" type="pres">
      <dgm:prSet presAssocID="{100BCD40-F6B3-4459-9EAD-66FC0CC126F0}" presName="Child" presStyleLbl="revTx" presStyleIdx="9" presStyleCnt="10" custLinFactY="16060" custLinFactNeighborX="314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FD5149-4141-4FD6-B5C2-C5284A7BCC9B}" type="presOf" srcId="{A317AB5C-3A80-429C-91A2-9D798B07B963}" destId="{751C1228-9D90-4ECA-8DD4-3CE59593A964}" srcOrd="0" destOrd="0" presId="urn:microsoft.com/office/officeart/2008/layout/SquareAccentList"/>
    <dgm:cxn modelId="{E1245CDD-3D88-4427-9B2B-6F750F6229EF}" srcId="{37FC174E-D5F5-4EC3-87B6-7266162532CF}" destId="{293EAAFC-91D7-4856-ADF4-D78BABB16E66}" srcOrd="5" destOrd="0" parTransId="{FE57C0F0-F3F7-4321-A967-9F0C08391824}" sibTransId="{6E5D9603-7253-487A-84C1-B8C77EC5D17A}"/>
    <dgm:cxn modelId="{0D1D171C-996E-4507-9104-E166C4DF835E}" type="presOf" srcId="{293EAAFC-91D7-4856-ADF4-D78BABB16E66}" destId="{1D5629FB-6C45-4096-8C2A-A193C9D7809D}" srcOrd="0" destOrd="0" presId="urn:microsoft.com/office/officeart/2008/layout/SquareAccentList"/>
    <dgm:cxn modelId="{63145001-23A7-432E-80CE-5056DFA07B0D}" type="presOf" srcId="{58612A64-B24D-4088-9761-E2D3EB04CFA1}" destId="{6FE0D46B-D17A-44B7-B4EF-3E5706176E75}" srcOrd="0" destOrd="0" presId="urn:microsoft.com/office/officeart/2008/layout/SquareAccentList"/>
    <dgm:cxn modelId="{4C2BF471-7E50-432D-B2E0-BCFA8C5E4156}" srcId="{5E0F63F7-566E-4C5C-A44B-D36DF1030568}" destId="{100BCD40-F6B3-4459-9EAD-66FC0CC126F0}" srcOrd="1" destOrd="0" parTransId="{A0DA0E1A-458E-467B-BD17-F89695F9D5D0}" sibTransId="{9C6DBE3B-2F37-4728-9278-F23BDCBCCCF3}"/>
    <dgm:cxn modelId="{EE6A92D1-199F-44D9-B717-284B426847CB}" type="presOf" srcId="{100BCD40-F6B3-4459-9EAD-66FC0CC126F0}" destId="{A84E062D-8B21-4441-B913-929BEA8AF835}" srcOrd="0" destOrd="0" presId="urn:microsoft.com/office/officeart/2008/layout/SquareAccentList"/>
    <dgm:cxn modelId="{52A4884A-4AEB-47E7-82A1-00A1E51DE2DA}" type="presOf" srcId="{37FC174E-D5F5-4EC3-87B6-7266162532CF}" destId="{2C91CC93-95E4-4AF3-8138-8B3B342ED179}" srcOrd="0" destOrd="0" presId="urn:microsoft.com/office/officeart/2008/layout/SquareAccentList"/>
    <dgm:cxn modelId="{6C8F4C4B-AD6C-4015-B14B-055484C9B096}" type="presOf" srcId="{5E0F63F7-566E-4C5C-A44B-D36DF1030568}" destId="{626C491D-AB71-40E1-93BA-2B8E8A1B3029}" srcOrd="0" destOrd="0" presId="urn:microsoft.com/office/officeart/2008/layout/SquareAccentList"/>
    <dgm:cxn modelId="{6FACC817-0A95-42D7-AC9A-5856577C365D}" type="presOf" srcId="{0F01F839-2504-47DD-BE2E-DFA6E1FCC480}" destId="{BC128E87-2A9E-48F6-9607-A8528337CDC1}" srcOrd="0" destOrd="0" presId="urn:microsoft.com/office/officeart/2008/layout/SquareAccentList"/>
    <dgm:cxn modelId="{E5938EE1-196C-4206-9935-14F1274C4950}" type="presOf" srcId="{6C54AB57-CC4F-4EC4-8FDF-CAE18536FF07}" destId="{A9A94145-8CC7-4B42-8176-ACC93BE55DAA}" srcOrd="0" destOrd="0" presId="urn:microsoft.com/office/officeart/2008/layout/SquareAccentList"/>
    <dgm:cxn modelId="{2BAF01ED-9BE1-480F-BFE6-675D5B29749C}" srcId="{37FC174E-D5F5-4EC3-87B6-7266162532CF}" destId="{2D519D26-8318-4AD3-9CED-A684AC51A609}" srcOrd="1" destOrd="0" parTransId="{8A3CB964-6CEF-4A59-AD9E-D2932AD35E02}" sibTransId="{5D554129-FF67-498B-827E-0524115AC648}"/>
    <dgm:cxn modelId="{CF4CD245-9EA4-4CF9-B7B0-8B2D427DE788}" srcId="{5E0F63F7-566E-4C5C-A44B-D36DF1030568}" destId="{C5D83238-ADDB-4517-B5E6-EBD1B63A7321}" srcOrd="0" destOrd="0" parTransId="{B6591CD0-1884-4D0F-943E-2688C977ED37}" sibTransId="{DFEFF856-8603-4ACA-9952-0A611174889D}"/>
    <dgm:cxn modelId="{C522AC44-2D1F-4E46-B663-42F9A66542BF}" srcId="{37FC174E-D5F5-4EC3-87B6-7266162532CF}" destId="{6C54AB57-CC4F-4EC4-8FDF-CAE18536FF07}" srcOrd="2" destOrd="0" parTransId="{B4FD7AE3-7810-4201-A925-BD729E6D2FD0}" sibTransId="{E69D6390-B581-483D-A25E-FEC36DE3C02C}"/>
    <dgm:cxn modelId="{5B25B2C7-62A2-41AE-9728-27E847369929}" srcId="{37FC174E-D5F5-4EC3-87B6-7266162532CF}" destId="{F1F5AA5A-FC09-4D28-B738-B2B9234F6E2F}" srcOrd="0" destOrd="0" parTransId="{BD5E08C6-8E20-4B4E-94CA-F61051924D53}" sibTransId="{F0BA8693-7CD9-4849-A9A8-041D79E77296}"/>
    <dgm:cxn modelId="{DB6B6D06-7DDE-4EC6-96E3-432D26336C29}" type="presOf" srcId="{C5D83238-ADDB-4517-B5E6-EBD1B63A7321}" destId="{2D95E5E5-AB1B-43B1-8894-3C810077A135}" srcOrd="0" destOrd="0" presId="urn:microsoft.com/office/officeart/2008/layout/SquareAccentList"/>
    <dgm:cxn modelId="{E6A33BE2-9FCF-434D-A6C7-8089933EC091}" type="presOf" srcId="{2D519D26-8318-4AD3-9CED-A684AC51A609}" destId="{D2C8DC6E-26D1-4C27-B9F3-66D3831724DB}" srcOrd="0" destOrd="0" presId="urn:microsoft.com/office/officeart/2008/layout/SquareAccentList"/>
    <dgm:cxn modelId="{82A04855-A59B-4D18-A901-DFA13B3B6146}" srcId="{37FC174E-D5F5-4EC3-87B6-7266162532CF}" destId="{A317AB5C-3A80-429C-91A2-9D798B07B963}" srcOrd="3" destOrd="0" parTransId="{389A41C5-B97F-4F2E-A050-9AABF93BE4DE}" sibTransId="{D0C43785-8A02-4BC6-BF58-71F59DCE5684}"/>
    <dgm:cxn modelId="{3C2B882F-6CB6-4D2C-9793-AC92AC553535}" type="presOf" srcId="{F1F5AA5A-FC09-4D28-B738-B2B9234F6E2F}" destId="{222BC5B9-EE6D-4404-AF02-ACC6408690E4}" srcOrd="0" destOrd="0" presId="urn:microsoft.com/office/officeart/2008/layout/SquareAccentList"/>
    <dgm:cxn modelId="{914E7E39-F81A-4095-91A7-E0318FA597C0}" srcId="{37FC174E-D5F5-4EC3-87B6-7266162532CF}" destId="{58612A64-B24D-4088-9761-E2D3EB04CFA1}" srcOrd="4" destOrd="0" parTransId="{D9BB387C-1F05-4833-986D-696CE54E9A1A}" sibTransId="{288FAA9F-53DC-4317-9136-F6F400D451F2}"/>
    <dgm:cxn modelId="{CCFED25F-1294-433B-98DC-2F2AA441F147}" srcId="{0F01F839-2504-47DD-BE2E-DFA6E1FCC480}" destId="{5E0F63F7-566E-4C5C-A44B-D36DF1030568}" srcOrd="1" destOrd="0" parTransId="{1A0CA2DC-11F7-42DE-84A3-022F1A223E11}" sibTransId="{BAB410C7-941E-4F53-B781-8A583B4F2FFB}"/>
    <dgm:cxn modelId="{73F4D4E9-2B37-4C14-BBA6-B5AFECBFEBA6}" srcId="{0F01F839-2504-47DD-BE2E-DFA6E1FCC480}" destId="{37FC174E-D5F5-4EC3-87B6-7266162532CF}" srcOrd="0" destOrd="0" parTransId="{5A4D29BD-E1F6-4FF0-B81C-7A1E430923BF}" sibTransId="{BAE34399-C997-4683-B4AE-1D5A6D041DF4}"/>
    <dgm:cxn modelId="{1DE7D703-46FF-4017-B5CA-FFB04F5A257F}" type="presParOf" srcId="{BC128E87-2A9E-48F6-9607-A8528337CDC1}" destId="{7F5789C3-6642-4E89-A89D-9AE8BAD8F8E9}" srcOrd="0" destOrd="0" presId="urn:microsoft.com/office/officeart/2008/layout/SquareAccentList"/>
    <dgm:cxn modelId="{2B87EBC4-2BBE-4D25-B151-383F51679CAE}" type="presParOf" srcId="{7F5789C3-6642-4E89-A89D-9AE8BAD8F8E9}" destId="{9CA59C35-30A8-4354-83DB-8E0B4BACF60A}" srcOrd="0" destOrd="0" presId="urn:microsoft.com/office/officeart/2008/layout/SquareAccentList"/>
    <dgm:cxn modelId="{A5E062CB-4ABC-415C-A448-DEEDC15DBA1C}" type="presParOf" srcId="{9CA59C35-30A8-4354-83DB-8E0B4BACF60A}" destId="{8AD72715-EC40-416C-A7F9-228999540E66}" srcOrd="0" destOrd="0" presId="urn:microsoft.com/office/officeart/2008/layout/SquareAccentList"/>
    <dgm:cxn modelId="{C5B0C5CC-30D2-4248-89F3-6247B08BEEA9}" type="presParOf" srcId="{9CA59C35-30A8-4354-83DB-8E0B4BACF60A}" destId="{14A021F9-2176-4CF2-A47E-AAB832DE2099}" srcOrd="1" destOrd="0" presId="urn:microsoft.com/office/officeart/2008/layout/SquareAccentList"/>
    <dgm:cxn modelId="{ECDB34D6-AD1F-4EE8-A50C-36C5600BF46C}" type="presParOf" srcId="{9CA59C35-30A8-4354-83DB-8E0B4BACF60A}" destId="{2C91CC93-95E4-4AF3-8138-8B3B342ED179}" srcOrd="2" destOrd="0" presId="urn:microsoft.com/office/officeart/2008/layout/SquareAccentList"/>
    <dgm:cxn modelId="{031CE591-B15E-4380-A946-99F4E118FBF6}" type="presParOf" srcId="{7F5789C3-6642-4E89-A89D-9AE8BAD8F8E9}" destId="{0DF59D47-D422-430A-8B70-8D8BDEA4AA2E}" srcOrd="1" destOrd="0" presId="urn:microsoft.com/office/officeart/2008/layout/SquareAccentList"/>
    <dgm:cxn modelId="{BD16FCEA-34B8-40DA-990A-16B3D703B9E5}" type="presParOf" srcId="{0DF59D47-D422-430A-8B70-8D8BDEA4AA2E}" destId="{2A9E40EB-B899-4710-9B91-82FF26853280}" srcOrd="0" destOrd="0" presId="urn:microsoft.com/office/officeart/2008/layout/SquareAccentList"/>
    <dgm:cxn modelId="{166AB686-28F4-4533-A88B-35BF5B318DAE}" type="presParOf" srcId="{2A9E40EB-B899-4710-9B91-82FF26853280}" destId="{D45CCB5E-4895-4162-A9BC-44E0B6FEA00E}" srcOrd="0" destOrd="0" presId="urn:microsoft.com/office/officeart/2008/layout/SquareAccentList"/>
    <dgm:cxn modelId="{F49D63A1-5AAC-4F57-9DF0-DC87513BEDA1}" type="presParOf" srcId="{2A9E40EB-B899-4710-9B91-82FF26853280}" destId="{222BC5B9-EE6D-4404-AF02-ACC6408690E4}" srcOrd="1" destOrd="0" presId="urn:microsoft.com/office/officeart/2008/layout/SquareAccentList"/>
    <dgm:cxn modelId="{48E75FA8-7BF9-4517-9593-70FBA8F34407}" type="presParOf" srcId="{0DF59D47-D422-430A-8B70-8D8BDEA4AA2E}" destId="{901CF5FB-C117-4572-893A-AFBFEFA699D2}" srcOrd="1" destOrd="0" presId="urn:microsoft.com/office/officeart/2008/layout/SquareAccentList"/>
    <dgm:cxn modelId="{9581F207-781C-4952-898D-C5C4B06758AF}" type="presParOf" srcId="{901CF5FB-C117-4572-893A-AFBFEFA699D2}" destId="{36497362-CDA9-4B1E-8FC8-F08777BB49F3}" srcOrd="0" destOrd="0" presId="urn:microsoft.com/office/officeart/2008/layout/SquareAccentList"/>
    <dgm:cxn modelId="{D8FB0C3C-DDD6-4B13-95E6-5A22A0CB3530}" type="presParOf" srcId="{901CF5FB-C117-4572-893A-AFBFEFA699D2}" destId="{D2C8DC6E-26D1-4C27-B9F3-66D3831724DB}" srcOrd="1" destOrd="0" presId="urn:microsoft.com/office/officeart/2008/layout/SquareAccentList"/>
    <dgm:cxn modelId="{F0519D8A-7900-4C57-A78F-B39E80597A7C}" type="presParOf" srcId="{0DF59D47-D422-430A-8B70-8D8BDEA4AA2E}" destId="{26B8799C-1570-493A-8993-82A0043D3072}" srcOrd="2" destOrd="0" presId="urn:microsoft.com/office/officeart/2008/layout/SquareAccentList"/>
    <dgm:cxn modelId="{403E99BB-60AB-44C0-9729-31E42464BE7B}" type="presParOf" srcId="{26B8799C-1570-493A-8993-82A0043D3072}" destId="{28524CB9-FE81-4174-867C-261F4C7F373E}" srcOrd="0" destOrd="0" presId="urn:microsoft.com/office/officeart/2008/layout/SquareAccentList"/>
    <dgm:cxn modelId="{DA15DE63-F244-4E79-AF50-CE8E4CF73F52}" type="presParOf" srcId="{26B8799C-1570-493A-8993-82A0043D3072}" destId="{A9A94145-8CC7-4B42-8176-ACC93BE55DAA}" srcOrd="1" destOrd="0" presId="urn:microsoft.com/office/officeart/2008/layout/SquareAccentList"/>
    <dgm:cxn modelId="{93703429-4161-45A7-AB19-E2F1C77C96C6}" type="presParOf" srcId="{0DF59D47-D422-430A-8B70-8D8BDEA4AA2E}" destId="{4696031F-66BF-46D6-9D6C-11017F68ED97}" srcOrd="3" destOrd="0" presId="urn:microsoft.com/office/officeart/2008/layout/SquareAccentList"/>
    <dgm:cxn modelId="{379EA319-A347-4092-90A6-059F399C4BB2}" type="presParOf" srcId="{4696031F-66BF-46D6-9D6C-11017F68ED97}" destId="{D8008931-4E76-4FE3-87AE-A0C64D54F921}" srcOrd="0" destOrd="0" presId="urn:microsoft.com/office/officeart/2008/layout/SquareAccentList"/>
    <dgm:cxn modelId="{5E985408-C73E-4761-A66E-6CA048A29D4B}" type="presParOf" srcId="{4696031F-66BF-46D6-9D6C-11017F68ED97}" destId="{751C1228-9D90-4ECA-8DD4-3CE59593A964}" srcOrd="1" destOrd="0" presId="urn:microsoft.com/office/officeart/2008/layout/SquareAccentList"/>
    <dgm:cxn modelId="{95A468A0-B37A-44F8-9C06-A5CB8C88C5BC}" type="presParOf" srcId="{0DF59D47-D422-430A-8B70-8D8BDEA4AA2E}" destId="{6B04BB5D-A71E-4F4C-9734-29F26EF6E556}" srcOrd="4" destOrd="0" presId="urn:microsoft.com/office/officeart/2008/layout/SquareAccentList"/>
    <dgm:cxn modelId="{206D15DD-5457-4E55-A71E-C7370208EBD5}" type="presParOf" srcId="{6B04BB5D-A71E-4F4C-9734-29F26EF6E556}" destId="{136FEAFB-5128-469E-AC3E-7DBA9FA5810A}" srcOrd="0" destOrd="0" presId="urn:microsoft.com/office/officeart/2008/layout/SquareAccentList"/>
    <dgm:cxn modelId="{7E4C1A58-3C37-44DA-9C81-CF7B8309440B}" type="presParOf" srcId="{6B04BB5D-A71E-4F4C-9734-29F26EF6E556}" destId="{6FE0D46B-D17A-44B7-B4EF-3E5706176E75}" srcOrd="1" destOrd="0" presId="urn:microsoft.com/office/officeart/2008/layout/SquareAccentList"/>
    <dgm:cxn modelId="{2277B56F-ACA2-4CBA-A4DF-5C3B0B06B9D5}" type="presParOf" srcId="{0DF59D47-D422-430A-8B70-8D8BDEA4AA2E}" destId="{5418E76C-34D7-4C8B-AA01-41B668CD2777}" srcOrd="5" destOrd="0" presId="urn:microsoft.com/office/officeart/2008/layout/SquareAccentList"/>
    <dgm:cxn modelId="{27B22E60-585A-4958-BD2B-C6848F20429E}" type="presParOf" srcId="{5418E76C-34D7-4C8B-AA01-41B668CD2777}" destId="{9F23E6EB-1E9D-4A42-8457-97BF840053D1}" srcOrd="0" destOrd="0" presId="urn:microsoft.com/office/officeart/2008/layout/SquareAccentList"/>
    <dgm:cxn modelId="{269F1F04-307B-48DC-815C-ED789A9B3355}" type="presParOf" srcId="{5418E76C-34D7-4C8B-AA01-41B668CD2777}" destId="{1D5629FB-6C45-4096-8C2A-A193C9D7809D}" srcOrd="1" destOrd="0" presId="urn:microsoft.com/office/officeart/2008/layout/SquareAccentList"/>
    <dgm:cxn modelId="{B3B39608-330C-41B5-AF42-2294433355E9}" type="presParOf" srcId="{BC128E87-2A9E-48F6-9607-A8528337CDC1}" destId="{7147EF1A-D396-4233-86AE-9868FFA54021}" srcOrd="1" destOrd="0" presId="urn:microsoft.com/office/officeart/2008/layout/SquareAccentList"/>
    <dgm:cxn modelId="{24E0C4AA-41E9-42BC-9D43-4842FF819999}" type="presParOf" srcId="{7147EF1A-D396-4233-86AE-9868FFA54021}" destId="{DE9612F5-54F5-4212-A012-BAEA62E88964}" srcOrd="0" destOrd="0" presId="urn:microsoft.com/office/officeart/2008/layout/SquareAccentList"/>
    <dgm:cxn modelId="{B323F141-988F-47A9-A7EB-0ABD1BA7ACE9}" type="presParOf" srcId="{DE9612F5-54F5-4212-A012-BAEA62E88964}" destId="{AA8906CB-7F51-4E4F-A1AF-9FE3B3A196EE}" srcOrd="0" destOrd="0" presId="urn:microsoft.com/office/officeart/2008/layout/SquareAccentList"/>
    <dgm:cxn modelId="{51D2D653-A7E4-4702-99C9-4989B71D9C78}" type="presParOf" srcId="{DE9612F5-54F5-4212-A012-BAEA62E88964}" destId="{7ECD9516-34B7-4DA1-BE66-745CC5DC6848}" srcOrd="1" destOrd="0" presId="urn:microsoft.com/office/officeart/2008/layout/SquareAccentList"/>
    <dgm:cxn modelId="{FB9F54A2-B835-4248-B500-1B04560C8017}" type="presParOf" srcId="{DE9612F5-54F5-4212-A012-BAEA62E88964}" destId="{626C491D-AB71-40E1-93BA-2B8E8A1B3029}" srcOrd="2" destOrd="0" presId="urn:microsoft.com/office/officeart/2008/layout/SquareAccentList"/>
    <dgm:cxn modelId="{C852E8C7-5D16-4F28-8277-05D90BDC784A}" type="presParOf" srcId="{7147EF1A-D396-4233-86AE-9868FFA54021}" destId="{C8DF9AEB-9955-4F75-942F-354526529CF0}" srcOrd="1" destOrd="0" presId="urn:microsoft.com/office/officeart/2008/layout/SquareAccentList"/>
    <dgm:cxn modelId="{B776FB97-37BC-49DB-AABA-10B643B5DE8B}" type="presParOf" srcId="{C8DF9AEB-9955-4F75-942F-354526529CF0}" destId="{AFF8F1F0-452D-4CB1-B17A-78D2E9EB2013}" srcOrd="0" destOrd="0" presId="urn:microsoft.com/office/officeart/2008/layout/SquareAccentList"/>
    <dgm:cxn modelId="{DD7F4C00-39D2-4C46-B0D0-EA87C013C65C}" type="presParOf" srcId="{AFF8F1F0-452D-4CB1-B17A-78D2E9EB2013}" destId="{2C820A1E-38B9-4B29-AD98-C4174BF50A1D}" srcOrd="0" destOrd="0" presId="urn:microsoft.com/office/officeart/2008/layout/SquareAccentList"/>
    <dgm:cxn modelId="{E220C632-C8FD-4353-A20E-0A3D57B01B47}" type="presParOf" srcId="{AFF8F1F0-452D-4CB1-B17A-78D2E9EB2013}" destId="{2D95E5E5-AB1B-43B1-8894-3C810077A135}" srcOrd="1" destOrd="0" presId="urn:microsoft.com/office/officeart/2008/layout/SquareAccentList"/>
    <dgm:cxn modelId="{BD96B628-29B6-4F95-BD20-029747699846}" type="presParOf" srcId="{C8DF9AEB-9955-4F75-942F-354526529CF0}" destId="{B8641733-DC90-4CE4-8938-8FA5DC51141D}" srcOrd="1" destOrd="0" presId="urn:microsoft.com/office/officeart/2008/layout/SquareAccentList"/>
    <dgm:cxn modelId="{6C14F32C-ACE5-4FC8-A745-51D208D20B08}" type="presParOf" srcId="{B8641733-DC90-4CE4-8938-8FA5DC51141D}" destId="{0868613E-B95C-4E14-9A72-4680BBC93AF9}" srcOrd="0" destOrd="0" presId="urn:microsoft.com/office/officeart/2008/layout/SquareAccentList"/>
    <dgm:cxn modelId="{C1347DEC-2467-4396-9330-4273DC07B566}" type="presParOf" srcId="{B8641733-DC90-4CE4-8938-8FA5DC51141D}" destId="{A84E062D-8B21-4441-B913-929BEA8AF835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D72715-EC40-416C-A7F9-228999540E66}">
      <dsp:nvSpPr>
        <dsp:cNvPr id="0" name=""/>
        <dsp:cNvSpPr/>
      </dsp:nvSpPr>
      <dsp:spPr>
        <a:xfrm>
          <a:off x="66972" y="854755"/>
          <a:ext cx="4044385" cy="475810"/>
        </a:xfrm>
        <a:prstGeom prst="rect">
          <a:avLst/>
        </a:prstGeom>
        <a:solidFill>
          <a:srgbClr val="B0CA1F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A021F9-2176-4CF2-A47E-AAB832DE2099}">
      <dsp:nvSpPr>
        <dsp:cNvPr id="0" name=""/>
        <dsp:cNvSpPr/>
      </dsp:nvSpPr>
      <dsp:spPr>
        <a:xfrm>
          <a:off x="66972" y="1033449"/>
          <a:ext cx="297115" cy="297115"/>
        </a:xfrm>
        <a:prstGeom prst="rect">
          <a:avLst/>
        </a:prstGeom>
        <a:solidFill>
          <a:schemeClr val="accent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1CC93-95E4-4AF3-8138-8B3B342ED179}">
      <dsp:nvSpPr>
        <dsp:cNvPr id="0" name=""/>
        <dsp:cNvSpPr/>
      </dsp:nvSpPr>
      <dsp:spPr>
        <a:xfrm>
          <a:off x="66972" y="0"/>
          <a:ext cx="4044385" cy="854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Финансовое состояние Банка:</a:t>
          </a:r>
          <a:endParaRPr lang="ru-RU" sz="2800" kern="1200" dirty="0"/>
        </a:p>
      </dsp:txBody>
      <dsp:txXfrm>
        <a:off x="66972" y="0"/>
        <a:ext cx="4044385" cy="854755"/>
      </dsp:txXfrm>
    </dsp:sp>
    <dsp:sp modelId="{D45CCB5E-4895-4162-A9BC-44E0B6FEA00E}">
      <dsp:nvSpPr>
        <dsp:cNvPr id="0" name=""/>
        <dsp:cNvSpPr/>
      </dsp:nvSpPr>
      <dsp:spPr>
        <a:xfrm>
          <a:off x="66972" y="1726016"/>
          <a:ext cx="297107" cy="2971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B0CA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2BC5B9-EE6D-4404-AF02-ACC6408690E4}">
      <dsp:nvSpPr>
        <dsp:cNvPr id="0" name=""/>
        <dsp:cNvSpPr/>
      </dsp:nvSpPr>
      <dsp:spPr>
        <a:xfrm>
          <a:off x="350079" y="1528290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Выполняем все нормативы безопасного функционирования</a:t>
          </a:r>
          <a:endParaRPr lang="ru-RU" sz="1300" kern="1200" dirty="0"/>
        </a:p>
      </dsp:txBody>
      <dsp:txXfrm>
        <a:off x="350079" y="1528290"/>
        <a:ext cx="3761278" cy="692559"/>
      </dsp:txXfrm>
    </dsp:sp>
    <dsp:sp modelId="{36497362-CDA9-4B1E-8FC8-F08777BB49F3}">
      <dsp:nvSpPr>
        <dsp:cNvPr id="0" name=""/>
        <dsp:cNvSpPr/>
      </dsp:nvSpPr>
      <dsp:spPr>
        <a:xfrm>
          <a:off x="66972" y="2418575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rgbClr val="B0CA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C8DC6E-26D1-4C27-B9F3-66D3831724DB}">
      <dsp:nvSpPr>
        <dsp:cNvPr id="0" name=""/>
        <dsp:cNvSpPr/>
      </dsp:nvSpPr>
      <dsp:spPr>
        <a:xfrm>
          <a:off x="350079" y="2220849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Генерируем прибыль</a:t>
          </a:r>
          <a:endParaRPr lang="ru-RU" sz="1300" kern="1200" dirty="0"/>
        </a:p>
      </dsp:txBody>
      <dsp:txXfrm>
        <a:off x="350079" y="2220849"/>
        <a:ext cx="3761278" cy="692559"/>
      </dsp:txXfrm>
    </dsp:sp>
    <dsp:sp modelId="{28524CB9-FE81-4174-867C-261F4C7F373E}">
      <dsp:nvSpPr>
        <dsp:cNvPr id="0" name=""/>
        <dsp:cNvSpPr/>
      </dsp:nvSpPr>
      <dsp:spPr>
        <a:xfrm>
          <a:off x="66972" y="3111134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rgbClr val="B0CA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A94145-8CC7-4B42-8176-ACC93BE55DAA}">
      <dsp:nvSpPr>
        <dsp:cNvPr id="0" name=""/>
        <dsp:cNvSpPr/>
      </dsp:nvSpPr>
      <dsp:spPr>
        <a:xfrm>
          <a:off x="350079" y="2913409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Выполняем свои договорные обязательства</a:t>
          </a:r>
          <a:endParaRPr lang="ru-RU" sz="1300" kern="1200" dirty="0"/>
        </a:p>
      </dsp:txBody>
      <dsp:txXfrm>
        <a:off x="350079" y="2913409"/>
        <a:ext cx="3761278" cy="692559"/>
      </dsp:txXfrm>
    </dsp:sp>
    <dsp:sp modelId="{D8008931-4E76-4FE3-87AE-A0C64D54F921}">
      <dsp:nvSpPr>
        <dsp:cNvPr id="0" name=""/>
        <dsp:cNvSpPr/>
      </dsp:nvSpPr>
      <dsp:spPr>
        <a:xfrm>
          <a:off x="66972" y="3803693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rgbClr val="B0CA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1C1228-9D90-4ECA-8DD4-3CE59593A964}">
      <dsp:nvSpPr>
        <dsp:cNvPr id="0" name=""/>
        <dsp:cNvSpPr/>
      </dsp:nvSpPr>
      <dsp:spPr>
        <a:xfrm>
          <a:off x="350079" y="3605968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Платежеспособны и кредитоспособны</a:t>
          </a:r>
          <a:endParaRPr lang="ru-RU" sz="1300" kern="1200" dirty="0"/>
        </a:p>
      </dsp:txBody>
      <dsp:txXfrm>
        <a:off x="350079" y="3605968"/>
        <a:ext cx="3761278" cy="692559"/>
      </dsp:txXfrm>
    </dsp:sp>
    <dsp:sp modelId="{136FEAFB-5128-469E-AC3E-7DBA9FA5810A}">
      <dsp:nvSpPr>
        <dsp:cNvPr id="0" name=""/>
        <dsp:cNvSpPr/>
      </dsp:nvSpPr>
      <dsp:spPr>
        <a:xfrm>
          <a:off x="66972" y="4496253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rgbClr val="B0CA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E0D46B-D17A-44B7-B4EF-3E5706176E75}">
      <dsp:nvSpPr>
        <dsp:cNvPr id="0" name=""/>
        <dsp:cNvSpPr/>
      </dsp:nvSpPr>
      <dsp:spPr>
        <a:xfrm>
          <a:off x="350079" y="4298527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NPL</a:t>
          </a: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 90+:</a:t>
          </a:r>
          <a:r>
            <a:rPr lang="en-US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юр. – 1,5</a:t>
          </a:r>
          <a:r>
            <a:rPr lang="en-US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%</a:t>
          </a: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, физ. – 13,9</a:t>
          </a:r>
          <a:endParaRPr lang="ru-RU" sz="1300" kern="1200" dirty="0"/>
        </a:p>
      </dsp:txBody>
      <dsp:txXfrm>
        <a:off x="350079" y="4298527"/>
        <a:ext cx="3761278" cy="692559"/>
      </dsp:txXfrm>
    </dsp:sp>
    <dsp:sp modelId="{9F23E6EB-1E9D-4A42-8457-97BF840053D1}">
      <dsp:nvSpPr>
        <dsp:cNvPr id="0" name=""/>
        <dsp:cNvSpPr/>
      </dsp:nvSpPr>
      <dsp:spPr>
        <a:xfrm>
          <a:off x="66972" y="5188812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rgbClr val="B0CA1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629FB-6C45-4096-8C2A-A193C9D7809D}">
      <dsp:nvSpPr>
        <dsp:cNvPr id="0" name=""/>
        <dsp:cNvSpPr/>
      </dsp:nvSpPr>
      <dsp:spPr>
        <a:xfrm>
          <a:off x="350079" y="4991086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LCR</a:t>
          </a: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r>
            <a:rPr lang="en-US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не менее 100%</a:t>
          </a:r>
          <a:endParaRPr lang="ru-RU" sz="1300" kern="1200" dirty="0"/>
        </a:p>
      </dsp:txBody>
      <dsp:txXfrm>
        <a:off x="350079" y="4991086"/>
        <a:ext cx="3761278" cy="692559"/>
      </dsp:txXfrm>
    </dsp:sp>
    <dsp:sp modelId="{AA8906CB-7F51-4E4F-A1AF-9FE3B3A196EE}">
      <dsp:nvSpPr>
        <dsp:cNvPr id="0" name=""/>
        <dsp:cNvSpPr/>
      </dsp:nvSpPr>
      <dsp:spPr>
        <a:xfrm>
          <a:off x="4313577" y="854755"/>
          <a:ext cx="4044385" cy="47581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D9516-34B7-4DA1-BE66-745CC5DC6848}">
      <dsp:nvSpPr>
        <dsp:cNvPr id="0" name=""/>
        <dsp:cNvSpPr/>
      </dsp:nvSpPr>
      <dsp:spPr>
        <a:xfrm>
          <a:off x="4313577" y="1033449"/>
          <a:ext cx="297115" cy="297115"/>
        </a:xfrm>
        <a:prstGeom prst="rect">
          <a:avLst/>
        </a:prstGeom>
        <a:solidFill>
          <a:srgbClr val="B0CA1F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C491D-AB71-40E1-93BA-2B8E8A1B3029}">
      <dsp:nvSpPr>
        <dsp:cNvPr id="0" name=""/>
        <dsp:cNvSpPr/>
      </dsp:nvSpPr>
      <dsp:spPr>
        <a:xfrm>
          <a:off x="4313577" y="0"/>
          <a:ext cx="4044385" cy="854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Влияющие факторы:</a:t>
          </a:r>
          <a:endParaRPr lang="ru-RU" sz="2800" kern="1200" dirty="0"/>
        </a:p>
      </dsp:txBody>
      <dsp:txXfrm>
        <a:off x="4313577" y="0"/>
        <a:ext cx="4044385" cy="854755"/>
      </dsp:txXfrm>
    </dsp:sp>
    <dsp:sp modelId="{2C820A1E-38B9-4B29-AD98-C4174BF50A1D}">
      <dsp:nvSpPr>
        <dsp:cNvPr id="0" name=""/>
        <dsp:cNvSpPr/>
      </dsp:nvSpPr>
      <dsp:spPr>
        <a:xfrm>
          <a:off x="4313577" y="1726016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5E5E5-AB1B-43B1-8894-3C810077A135}">
      <dsp:nvSpPr>
        <dsp:cNvPr id="0" name=""/>
        <dsp:cNvSpPr/>
      </dsp:nvSpPr>
      <dsp:spPr>
        <a:xfrm>
          <a:off x="4596684" y="1528290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Благоприятная конъюнктура на валютно-обменном рынке</a:t>
          </a:r>
          <a:endParaRPr lang="ru-RU" sz="1300" kern="1200" dirty="0"/>
        </a:p>
      </dsp:txBody>
      <dsp:txXfrm>
        <a:off x="4596684" y="1528290"/>
        <a:ext cx="3761278" cy="692559"/>
      </dsp:txXfrm>
    </dsp:sp>
    <dsp:sp modelId="{0868613E-B95C-4E14-9A72-4680BBC93AF9}">
      <dsp:nvSpPr>
        <dsp:cNvPr id="0" name=""/>
        <dsp:cNvSpPr/>
      </dsp:nvSpPr>
      <dsp:spPr>
        <a:xfrm>
          <a:off x="4320479" y="3168651"/>
          <a:ext cx="297107" cy="297107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4E062D-8B21-4441-B913-929BEA8AF835}">
      <dsp:nvSpPr>
        <dsp:cNvPr id="0" name=""/>
        <dsp:cNvSpPr/>
      </dsp:nvSpPr>
      <dsp:spPr>
        <a:xfrm>
          <a:off x="4608495" y="3024634"/>
          <a:ext cx="3761278" cy="692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Возможность оптимального использования финансовых ресурсов и капитала </a:t>
          </a:r>
          <a:endParaRPr lang="ru-RU" sz="1300" kern="1200" dirty="0"/>
        </a:p>
      </dsp:txBody>
      <dsp:txXfrm>
        <a:off x="4608495" y="3024634"/>
        <a:ext cx="3761278" cy="692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3522B0-DB79-4F6A-99A5-EA8936ED8FA3}" type="datetimeFigureOut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2EE495E-2999-41BA-90AD-FE1B9A3199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16BBA4D-1C1A-4AC1-A81D-B6931E550E55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266825" y="1062038"/>
            <a:ext cx="7075488" cy="53086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4753" y="6723311"/>
            <a:ext cx="3633294" cy="636645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6CB71C2-B52B-42C9-A82F-51C4EBC8E864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266825" y="1062038"/>
            <a:ext cx="7075488" cy="53086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4753" y="6723311"/>
            <a:ext cx="3633294" cy="636645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2CC8-1D98-4E08-8CEC-B69C5304B1E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037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D4C05-6CB2-47FF-8E70-5E7D9096E61E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F51D6-C3CB-4D88-B41B-2FCCE939FC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688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74AB-C43E-4951-869F-8BF403E9DC19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6D519-8C95-4995-ACB4-FACB176ED3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47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9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71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C14C2-8FED-4469-BF34-20ECF8763FA4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8167D-AB5D-4A9B-9114-599AAA9984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0606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1241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250825"/>
          </a:xfrm>
        </p:spPr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250825"/>
          </a:xfrm>
        </p:spPr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250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838F6-858B-414E-9FC9-FAE7EA1EF2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083023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8BA0E-7851-490A-90C2-0B48004F5903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7580E-BDD4-43A0-810B-55555D7998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241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2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2" y="458950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C3961-D718-4108-978C-D613B0D17BAD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BAC37-A2A7-44A0-B6EB-A8E5928BB4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398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7D991-5EC4-4D0B-A487-E6F93E527B74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E2A31-7A5E-4955-829F-6A2E5197F8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642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4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8E7D0-10AC-4B42-AFAC-EAA24FDA361E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94735-1C60-4309-96E5-6B7C4A5019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06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7DE2D-5915-4B9F-8BC0-B41973473632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2516C-D58D-499E-8219-26516D2B41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857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6F7FB-2DAF-442E-9574-98293EA3FF0C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ADD9-4260-4A7A-A520-1A9D985E8C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222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5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5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20819-D610-4539-9D50-DCB54057D84A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387AD-B260-4863-8CFD-0C658BF145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211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5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5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86A09-822F-4BB8-9BE2-71C8A59AB197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86C48-7BB5-4728-A365-6999911DAA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54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5DD773F-8799-4324-9175-EDD75FD8C923}" type="datetime1">
              <a:rPr lang="ru-RU"/>
              <a:pPr>
                <a:defRPr/>
              </a:pPr>
              <a:t>30.03.2023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F00EC4C-1E56-4641-9117-5EEC97FEC7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95D1269B-7251-4B0D-91D4-4FA091CF0775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  <p:sp>
        <p:nvSpPr>
          <p:cNvPr id="4099" name="Прямоугольник 3"/>
          <p:cNvSpPr>
            <a:spLocks noChangeArrowheads="1"/>
          </p:cNvSpPr>
          <p:nvPr/>
        </p:nvSpPr>
        <p:spPr bwMode="auto">
          <a:xfrm>
            <a:off x="395537" y="1988840"/>
            <a:ext cx="8640960" cy="2318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buNone/>
            </a:pPr>
            <a:r>
              <a:rPr lang="ru-RU" sz="3200" b="1" dirty="0" smtClean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</a:t>
            </a:r>
            <a:r>
              <a:rPr lang="ru-RU" sz="3200" b="1" dirty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выполнении Стратегического плана развития  </a:t>
            </a:r>
            <a:r>
              <a:rPr lang="ru-RU" sz="3200" b="1" dirty="0" smtClean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ОАО </a:t>
            </a:r>
            <a:r>
              <a:rPr lang="ru-RU" sz="3200" b="1" dirty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b="1" dirty="0" err="1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СтатусБанк</a:t>
            </a:r>
            <a:r>
              <a:rPr lang="ru-RU" sz="3200" b="1" dirty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endParaRPr lang="ru-RU" sz="3200" b="1" dirty="0" smtClean="0">
              <a:solidFill>
                <a:srgbClr val="5AA8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3200" b="1" dirty="0" smtClean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3200" b="1" dirty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 01.09.2021- 31.12.2023 </a:t>
            </a:r>
            <a:endParaRPr lang="ru-RU" sz="3200" b="1" dirty="0" smtClean="0">
              <a:solidFill>
                <a:srgbClr val="5AA8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3200" b="1" dirty="0" smtClean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b="1" dirty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2022 </a:t>
            </a:r>
            <a:r>
              <a:rPr lang="ru-RU" sz="3200" b="1" dirty="0" smtClean="0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год)</a:t>
            </a:r>
            <a:endParaRPr lang="ru-RU" altLang="ru-RU" sz="3200" b="1" dirty="0">
              <a:solidFill>
                <a:srgbClr val="5AA8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2022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8626" y="764705"/>
            <a:ext cx="8317830" cy="5340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Внедрен продукт «экспресс» кредитования юридических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лиц</a:t>
            </a: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банке внедрен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продукт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для корпоративных клиентов «Экспресс-кредит»;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Внедрена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скоринг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система с оптимальным пакетом документов и объемом предоставляемой информации;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Ускорен процесс выдачи кредита «день в день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Внедрен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продукт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импортного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факторинга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Разработан и запущен импортный однофакторный факторинг, позволяющий увеличить срок оплаты поставщикам резидентам Российской Федерации до 180 дней и произвести конвертацию задолженности в иную валюту, отличную от валюты контракта. В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BYN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в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RUB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Внедрен прямой импортный факторинг. 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63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0157" y="808883"/>
            <a:ext cx="820564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Установлены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партнерские отношения с крупными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клиентами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841" y="2616028"/>
            <a:ext cx="1399043" cy="40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23" y="3503108"/>
            <a:ext cx="2739611" cy="402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1" y="1524804"/>
            <a:ext cx="895223" cy="646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45853" y="1628181"/>
            <a:ext cx="617371" cy="483031"/>
          </a:xfrm>
          <a:prstGeom prst="rect">
            <a:avLst/>
          </a:prstGeom>
          <a:noFill/>
        </p:spPr>
        <p:txBody>
          <a:bodyPr wrap="square" lIns="84406" tIns="42203" rIns="84406" bIns="42203">
            <a:spAutoFit/>
          </a:bodyPr>
          <a:lstStyle/>
          <a:p>
            <a:pPr algn="ctr"/>
            <a:r>
              <a:rPr lang="ru-RU" sz="2585" b="1" spc="277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75235" y="2581278"/>
            <a:ext cx="758605" cy="483031"/>
          </a:xfrm>
          <a:prstGeom prst="rect">
            <a:avLst/>
          </a:prstGeom>
          <a:noFill/>
        </p:spPr>
        <p:txBody>
          <a:bodyPr wrap="square" lIns="84406" tIns="42203" rIns="84406" bIns="42203">
            <a:spAutoFit/>
          </a:bodyPr>
          <a:lstStyle/>
          <a:p>
            <a:pPr algn="ctr"/>
            <a:r>
              <a:rPr lang="ru-RU" sz="2585" b="1" spc="277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4481" y="3445083"/>
            <a:ext cx="741060" cy="483031"/>
          </a:xfrm>
          <a:prstGeom prst="rect">
            <a:avLst/>
          </a:prstGeom>
          <a:noFill/>
        </p:spPr>
        <p:txBody>
          <a:bodyPr wrap="square" lIns="84406" tIns="42203" rIns="84406" bIns="42203">
            <a:spAutoFit/>
          </a:bodyPr>
          <a:lstStyle/>
          <a:p>
            <a:pPr algn="ctr"/>
            <a:r>
              <a:rPr lang="ru-RU" sz="2585" b="1" spc="277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3414523"/>
            <a:ext cx="36559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Микролизинг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– финансирование в белорусских рублях и долларах США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85693" y="1653246"/>
            <a:ext cx="4572000" cy="5469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77" dirty="0" err="1">
                <a:latin typeface="Arial" panose="020B0604020202020204" pitchFamily="34" charset="0"/>
                <a:cs typeface="Arial" panose="020B0604020202020204" pitchFamily="34" charset="0"/>
              </a:rPr>
              <a:t>Белджи</a:t>
            </a:r>
            <a:r>
              <a:rPr lang="ru-RU" sz="1477" dirty="0">
                <a:latin typeface="Arial" panose="020B0604020202020204" pitchFamily="34" charset="0"/>
                <a:cs typeface="Arial" panose="020B0604020202020204" pitchFamily="34" charset="0"/>
              </a:rPr>
              <a:t> – факторинг поставок автомобилей </a:t>
            </a:r>
            <a:r>
              <a:rPr lang="en-US" sz="1477" dirty="0" err="1">
                <a:latin typeface="Arial" panose="020B0604020202020204" pitchFamily="34" charset="0"/>
                <a:cs typeface="Arial" panose="020B0604020202020204" pitchFamily="34" charset="0"/>
              </a:rPr>
              <a:t>Geely</a:t>
            </a:r>
            <a:r>
              <a:rPr lang="en-US" sz="147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77" dirty="0">
                <a:latin typeface="Arial" panose="020B0604020202020204" pitchFamily="34" charset="0"/>
                <a:cs typeface="Arial" panose="020B0604020202020204" pitchFamily="34" charset="0"/>
              </a:rPr>
              <a:t>на рынок Республики Беларусь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78650" y="2430685"/>
            <a:ext cx="5148983" cy="774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77" dirty="0">
                <a:latin typeface="Arial" panose="020B0604020202020204" pitchFamily="34" charset="0"/>
                <a:cs typeface="Arial" panose="020B0604020202020204" pitchFamily="34" charset="0"/>
              </a:rPr>
              <a:t>А-100 – привлечение ресурсов в депозит, партнерская программа по финансированию поставок топлива, в планах продвижение продукта «</a:t>
            </a:r>
            <a:r>
              <a:rPr lang="ru-RU" sz="1477" dirty="0" err="1">
                <a:latin typeface="Arial" panose="020B0604020202020204" pitchFamily="34" charset="0"/>
                <a:cs typeface="Arial" panose="020B0604020202020204" pitchFamily="34" charset="0"/>
              </a:rPr>
              <a:t>Статускарта</a:t>
            </a:r>
            <a:r>
              <a:rPr lang="ru-RU" sz="1477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475" y="4076336"/>
            <a:ext cx="2888921" cy="624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743" y="5790919"/>
            <a:ext cx="1236487" cy="430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95" y="5757817"/>
            <a:ext cx="1303657" cy="29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66" y="4993380"/>
            <a:ext cx="1337464" cy="399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906" y="4540571"/>
            <a:ext cx="1459319" cy="644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210" y="5060025"/>
            <a:ext cx="1580930" cy="58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2022</a:t>
            </a:r>
          </a:p>
        </p:txBody>
      </p:sp>
    </p:spTree>
    <p:extLst>
      <p:ext uri="{BB962C8B-B14F-4D97-AF65-F5344CB8AC3E}">
        <p14:creationId xmlns:p14="http://schemas.microsoft.com/office/powerpoint/2010/main" val="27976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О ВЫПОЛНЕННЫХ МЕРОПРИЯТИЯХ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418958"/>
              </p:ext>
            </p:extLst>
          </p:nvPr>
        </p:nvGraphicFramePr>
        <p:xfrm>
          <a:off x="290132" y="576198"/>
          <a:ext cx="8712968" cy="5085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378">
                  <a:extLst>
                    <a:ext uri="{9D8B030D-6E8A-4147-A177-3AD203B41FA5}">
                      <a16:colId xmlns:a16="http://schemas.microsoft.com/office/drawing/2014/main" val="2451895619"/>
                    </a:ext>
                  </a:extLst>
                </a:gridCol>
                <a:gridCol w="4575085">
                  <a:extLst>
                    <a:ext uri="{9D8B030D-6E8A-4147-A177-3AD203B41FA5}">
                      <a16:colId xmlns:a16="http://schemas.microsoft.com/office/drawing/2014/main" val="100256782"/>
                    </a:ext>
                  </a:extLst>
                </a:gridCol>
                <a:gridCol w="1371238">
                  <a:extLst>
                    <a:ext uri="{9D8B030D-6E8A-4147-A177-3AD203B41FA5}">
                      <a16:colId xmlns:a16="http://schemas.microsoft.com/office/drawing/2014/main" val="3713564950"/>
                    </a:ext>
                  </a:extLst>
                </a:gridCol>
                <a:gridCol w="2453267">
                  <a:extLst>
                    <a:ext uri="{9D8B030D-6E8A-4147-A177-3AD203B41FA5}">
                      <a16:colId xmlns:a16="http://schemas.microsoft.com/office/drawing/2014/main" val="1720984978"/>
                    </a:ext>
                  </a:extLst>
                </a:gridCol>
              </a:tblGrid>
              <a:tr h="2433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Статус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715860"/>
                  </a:ext>
                </a:extLst>
              </a:tr>
              <a:tr h="4171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технологичной платформы Банка по обеспечению онлайн обслуживания клиентов – физических лиц: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286596"/>
                  </a:ext>
                </a:extLst>
              </a:tr>
              <a:tr h="2725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 технологии биометрической идентификации через МСИ.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технологии выпуска виртуальных карточек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технологии оформления в СДБО нецелевых кредитов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технологии аутентификации клиентов в мобильных приложениях банка с применением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токенизации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(отказ от сеансовых СМС-паролей)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технологии продажи услуг партнеров в СДБО банка на основе работы во фрейме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Реализация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приема через ЕРИП пополнений в белорусских рублях на валютные счета клиентов в банке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2021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Перенесено на 2023 (планируется вместе с запуском нового мобильного приложения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Осуществляется в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вэб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-интерфейсе партнера. Реализация работы во фрейме после анализа востребованности и анализа стоимости работ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29326"/>
                  </a:ext>
                </a:extLst>
              </a:tr>
              <a:tr h="6257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Оптимизации линейки продуктов и услуг для физических лиц путем создания линейки продуктов (услуг), ориентированных на дистанционное взаимодействие с клиентами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полугодие 2021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847356"/>
                  </a:ext>
                </a:extLst>
              </a:tr>
              <a:tr h="8342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 линейки акционных предложений для физических лиц при оформлении ими новых нецелевых кредитов в онлайн, в том числе для ранее оформлявших кредиты в банке кредитополучателей, для держателей дебетовых продуктов (Статускарта, вкладчики).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 полугодие 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40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06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О ВЫПОЛНЕННЫХ МЕРОПРИЯТИЯХ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770335"/>
              </p:ext>
            </p:extLst>
          </p:nvPr>
        </p:nvGraphicFramePr>
        <p:xfrm>
          <a:off x="251520" y="692697"/>
          <a:ext cx="8712967" cy="59108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378">
                  <a:extLst>
                    <a:ext uri="{9D8B030D-6E8A-4147-A177-3AD203B41FA5}">
                      <a16:colId xmlns:a16="http://schemas.microsoft.com/office/drawing/2014/main" val="3057493962"/>
                    </a:ext>
                  </a:extLst>
                </a:gridCol>
                <a:gridCol w="4511158">
                  <a:extLst>
                    <a:ext uri="{9D8B030D-6E8A-4147-A177-3AD203B41FA5}">
                      <a16:colId xmlns:a16="http://schemas.microsoft.com/office/drawing/2014/main" val="245120993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69017057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val="1629581323"/>
                    </a:ext>
                  </a:extLst>
                </a:gridCol>
              </a:tblGrid>
              <a:tr h="2160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Статус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825149"/>
                  </a:ext>
                </a:extLst>
              </a:tr>
              <a:tr h="27603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Повышение качества обслуживания и удовлетворенности клиентов - физических лиц при обслуживании в онлайн-каналах: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indent="92138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переработка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UI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UX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-дизайна мобильных приложений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упрощение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процедур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обслуживания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функционального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наполнения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автоматизация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бизнес-процессов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протяжении 2021-2023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Выполняется (завершена опытно-промышленная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эксплуатация мобильного приложения,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стадия анализа свода данных для вынесения на комиссию с последующим вводом в эксплуатацию с учтенными замечаниями и предложениями)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работе (реализация после ввода в эксплуатацию нового мобильного приложения)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Осуществляется на постоянной основе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Осуществляется на постоянной основе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Осуществляется на постоянной основе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557690"/>
                  </a:ext>
                </a:extLst>
              </a:tr>
              <a:tr h="516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 специальных кредитных продуктов для сотрудничества в области кредитования с партнерами, реализующими товары отечественного производства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 полугодие 2021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 продукт «Быстрые покупки.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95500"/>
                  </a:ext>
                </a:extLst>
              </a:tr>
              <a:tr h="15481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Диверсификации каналов продаж розничных продуктов путем развития сотрудничества с партнерами – организациями торговли и сервиса, в том числе:</a:t>
                      </a:r>
                    </a:p>
                    <a:p>
                      <a:pPr indent="381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развитие сотрудничества в области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QR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-платежей,</a:t>
                      </a:r>
                    </a:p>
                    <a:p>
                      <a:pPr indent="381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развитие сотрудничества в области платежей с использованием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Статускарты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 применением повышенного мани-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бэка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скидок по программе Е-плюс.</a:t>
                      </a:r>
                    </a:p>
                    <a:p>
                      <a:pPr indent="3810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развитие партнерской сети и агентов по идентификации при реализации кредитных продуктов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Постоянно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 (мани-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бэк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 партнеров Банка до 10%, действует программа лояльности Е-плюс)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Выполняется на постоянной основе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720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85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О ВЫПОЛНЕННЫХ МЕРОПРИЯТИЯХ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094157"/>
              </p:ext>
            </p:extLst>
          </p:nvPr>
        </p:nvGraphicFramePr>
        <p:xfrm>
          <a:off x="251520" y="692696"/>
          <a:ext cx="8712970" cy="5308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866">
                  <a:extLst>
                    <a:ext uri="{9D8B030D-6E8A-4147-A177-3AD203B41FA5}">
                      <a16:colId xmlns:a16="http://schemas.microsoft.com/office/drawing/2014/main" val="492230143"/>
                    </a:ext>
                  </a:extLst>
                </a:gridCol>
                <a:gridCol w="4538405">
                  <a:extLst>
                    <a:ext uri="{9D8B030D-6E8A-4147-A177-3AD203B41FA5}">
                      <a16:colId xmlns:a16="http://schemas.microsoft.com/office/drawing/2014/main" val="3190403095"/>
                    </a:ext>
                  </a:extLst>
                </a:gridCol>
                <a:gridCol w="1388417">
                  <a:extLst>
                    <a:ext uri="{9D8B030D-6E8A-4147-A177-3AD203B41FA5}">
                      <a16:colId xmlns:a16="http://schemas.microsoft.com/office/drawing/2014/main" val="3154640177"/>
                    </a:ext>
                  </a:extLst>
                </a:gridCol>
                <a:gridCol w="2475282">
                  <a:extLst>
                    <a:ext uri="{9D8B030D-6E8A-4147-A177-3AD203B41FA5}">
                      <a16:colId xmlns:a16="http://schemas.microsoft.com/office/drawing/2014/main" val="204484014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Статус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76761"/>
                  </a:ext>
                </a:extLst>
              </a:tr>
              <a:tr h="15884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Модернизация мобильного приложения Интернет-Банка для физических лиц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квартал 2021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Принято решение о разработке нового мобильного приложения с более широкими возможностями для бизнеса. В Банке отсутствует мобильная версия Интернет-Банка, обсуждается целесообразность адаптации Интернет-Банка под мобильную версию либо 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редизайн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Интернет-Банка с возможностью мобильной адаптации. 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031059"/>
                  </a:ext>
                </a:extLst>
              </a:tr>
              <a:tr h="12707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Модернизация основных 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лендинговых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страниц (продуктовых сайтов банка) с целью повышения 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лидогенерации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интернет-продаж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постоянной основе в соответствии с изменяющимися потребительскими предпочтениями и совершенствованием 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-возможностей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Выполняется на постоянной основе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230906"/>
                  </a:ext>
                </a:extLst>
              </a:tr>
              <a:tr h="4765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Маркетинговый анализ конкурентного окружения в разрезе целевых продуктов банка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 1 квартал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Выполняется (при запуске новых и обновлении продуктов, формировании рекламной концепции)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294307"/>
                  </a:ext>
                </a:extLst>
              </a:tr>
              <a:tr h="4765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Определение целевых групп клиентов по фокусным продуктам банка с целью разработки 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кастомизированных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предложений и последующих рекламных коммуникаций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квартал 2021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 (в рамках кредитного продукта «Ваши деньги», продукта «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Статускарта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»)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395318"/>
                  </a:ext>
                </a:extLst>
              </a:tr>
              <a:tr h="11118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 эффективной коммуникационной системы гибкого взаимодействия с клиентом, а также оптимизация (автоматизация)  ее отдельных процессов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отдельному плану на протяжении 2021-2022</a:t>
                      </a:r>
                      <a:endParaRPr lang="ru-RU" sz="10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Выполняется (в 2021 обновлен онлайн-</a:t>
                      </a:r>
                      <a:r>
                        <a:rPr lang="ru-RU" sz="10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виджет</a:t>
                      </a: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сайте Банка с расширенными возможностями, в 2022 году активные коммуникации с клиентами через онлайн-помощника на сайте Банка, а также в социальных сетях и на финансовых порталах)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1733" marR="41733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081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83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О ВЫПОЛНЕННЫХ МЕРОПРИЯТИЯХ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662916"/>
              </p:ext>
            </p:extLst>
          </p:nvPr>
        </p:nvGraphicFramePr>
        <p:xfrm>
          <a:off x="323850" y="1052736"/>
          <a:ext cx="8280599" cy="42111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827">
                  <a:extLst>
                    <a:ext uri="{9D8B030D-6E8A-4147-A177-3AD203B41FA5}">
                      <a16:colId xmlns:a16="http://schemas.microsoft.com/office/drawing/2014/main" val="105268268"/>
                    </a:ext>
                  </a:extLst>
                </a:gridCol>
                <a:gridCol w="4348053">
                  <a:extLst>
                    <a:ext uri="{9D8B030D-6E8A-4147-A177-3AD203B41FA5}">
                      <a16:colId xmlns:a16="http://schemas.microsoft.com/office/drawing/2014/main" val="3506939821"/>
                    </a:ext>
                  </a:extLst>
                </a:gridCol>
                <a:gridCol w="1263256">
                  <a:extLst>
                    <a:ext uri="{9D8B030D-6E8A-4147-A177-3AD203B41FA5}">
                      <a16:colId xmlns:a16="http://schemas.microsoft.com/office/drawing/2014/main" val="4009374829"/>
                    </a:ext>
                  </a:extLst>
                </a:gridCol>
                <a:gridCol w="2371463">
                  <a:extLst>
                    <a:ext uri="{9D8B030D-6E8A-4147-A177-3AD203B41FA5}">
                      <a16:colId xmlns:a16="http://schemas.microsoft.com/office/drawing/2014/main" val="3562069485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Мероприятие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Статус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953783"/>
                  </a:ext>
                </a:extLst>
              </a:tr>
              <a:tr h="8640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стимулирующих рекламных активностей по фокусным продуктам банка, направленных на удержание и расширение клиентской базы, а также повышения уровня лояльности клиентов к банку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 в рамках фокусных продуктов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66585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</a:t>
                      </a:r>
                      <a:r>
                        <a:rPr lang="ru-RU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имиджевых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мероприятий, направленных на формирование и повышение доверительного отношения к банку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постоянной основе 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Выполняется на постоянной основе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7914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Внедрение интернет-банка и мобильного банка для юридических лиц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квартал 2021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Перенесено на 2023 год.  Утвержден новый паспорт проекта с изменением сроков и целей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19588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Актуализация функционала системы Клиент-банк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постоянной основе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2022 модификация системы не проводилась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40584"/>
                  </a:ext>
                </a:extLst>
              </a:tr>
              <a:tr h="8640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Подача в НБ РБ документов на расширение лицензионных полномочий Банка в части предоставления физическим и юридическим лицам специальных помещений или находящихся в них сейфов для банковского хранения документов и ценностей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год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61102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Оборудование сейфовых ячеек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год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369" marR="5736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297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39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/>
          <p:cNvSpPr/>
          <p:nvPr/>
        </p:nvSpPr>
        <p:spPr>
          <a:xfrm>
            <a:off x="0" y="0"/>
            <a:ext cx="5667375" cy="6858000"/>
          </a:xfrm>
          <a:prstGeom prst="rtTriangle">
            <a:avLst/>
          </a:prstGeom>
          <a:solidFill>
            <a:srgbClr val="B0CA1F"/>
          </a:solidFill>
          <a:ln>
            <a:solidFill>
              <a:srgbClr val="B0CA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7219" name="TextBox 2"/>
          <p:cNvSpPr txBox="1">
            <a:spLocks noChangeArrowheads="1"/>
          </p:cNvSpPr>
          <p:nvPr/>
        </p:nvSpPr>
        <p:spPr bwMode="auto">
          <a:xfrm>
            <a:off x="3851920" y="2060848"/>
            <a:ext cx="486444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4800" b="1">
                <a:solidFill>
                  <a:srgbClr val="5AA8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F7ADD9-4260-4A7A-A520-1A9D985E8C4C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323850" y="265113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ОБЩАЯ ИНФОРМАЦИЯ О СТРАТЕГИИ 2021-2023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850" y="548680"/>
            <a:ext cx="8407846" cy="516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Стратегический 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план развития ОАО «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СтатусБанк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на период 01.09.2021- 31.12.2023 утвержден Наблюдательным советом, протокол от 09.08.2021 №30 (далее – Стратегический план</a:t>
            </a:r>
            <a:r>
              <a:rPr lang="ru-RU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Основной целью для Банка является деятельность, направленная на извлечение прибыли для удовлетворения экономических и социальных интересов акционеров и работников Банка, а также реализации экономической стратегии Республики Беларусь. На период 01.09.2021 – 31.12.2023 основная стратегическая задача – построение высокотехнологичного, конкурентоспособного, универсального Банка  с уклоном на развитие розничного бизнеса и цифровых технологий его сопровождения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indent="457200" algn="just">
              <a:spcAft>
                <a:spcPts val="0"/>
              </a:spcAf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период 01.09.2021 – 31.12.2023 Банк определил для себя следующие основные направления: 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spcAft>
                <a:spcPts val="0"/>
              </a:spcAft>
            </a:pP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перечня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услуг для физических и юридических 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лиц и повышение качества обслуживания;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обогащение направления валютно-обменного бизнеса;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IT-инфраструктуры 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совершенствование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внутренних 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процессов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090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496888" y="128588"/>
            <a:ext cx="7948612" cy="392112"/>
          </a:xfrm>
          <a:prstGeom prst="rect">
            <a:avLst/>
          </a:prstGeom>
        </p:spPr>
        <p:txBody>
          <a:bodyPr wrap="none" lIns="82918" tIns="41459" rIns="82918" bIns="41459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kern="0" dirty="0">
                <a:latin typeface="+mn-lt"/>
                <a:cs typeface="Arial" pitchFamily="34" charset="0"/>
              </a:rPr>
              <a:t> </a:t>
            </a:r>
            <a:r>
              <a:rPr lang="ru-RU" sz="2000" b="1" kern="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МАКРОЭКОНОМИЧЕСКИЕ УСЛОВИЯ ФУНКЦИОНИРОВАНИЯ </a:t>
            </a:r>
          </a:p>
        </p:txBody>
      </p:sp>
      <p:sp>
        <p:nvSpPr>
          <p:cNvPr id="12291" name="Прямоугольник 1"/>
          <p:cNvSpPr>
            <a:spLocks noChangeArrowheads="1"/>
          </p:cNvSpPr>
          <p:nvPr/>
        </p:nvSpPr>
        <p:spPr bwMode="auto">
          <a:xfrm>
            <a:off x="4654547" y="782939"/>
            <a:ext cx="4010025" cy="266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18" tIns="41459" rIns="82918" bIns="41459">
            <a:spAutoFit/>
          </a:bodyPr>
          <a:lstStyle>
            <a:lvl1pPr indent="25558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Валовой внутренний продукт Беларуси в 2022 году составил 191,4 млрд рублей. Он сократился на 4,7% по сравнению с 2021 годом. Это произошло из-за проседания промышленного производства, торговли, транспорта на фоне западных санкций.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Деловая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активность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ограничивалась повышенной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неопределенностью, трудностями в поставках продукции инвестиционного и промежуточного назначения и ограничением доступа к передовым технологиям. </a:t>
            </a:r>
          </a:p>
        </p:txBody>
      </p:sp>
      <p:sp>
        <p:nvSpPr>
          <p:cNvPr id="12292" name="Прямоугольник 3"/>
          <p:cNvSpPr>
            <a:spLocks noChangeArrowheads="1"/>
          </p:cNvSpPr>
          <p:nvPr/>
        </p:nvSpPr>
        <p:spPr bwMode="auto">
          <a:xfrm>
            <a:off x="466392" y="3861048"/>
            <a:ext cx="3709988" cy="223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918" tIns="41459" rIns="82918" bIns="41459">
            <a:spAutoFit/>
          </a:bodyPr>
          <a:lstStyle>
            <a:lvl1pPr indent="25558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Беларуси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была мягкая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монетарная политика, однако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не было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необоснованного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увеличения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денежной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массы.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Вместе с тем профицит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внешней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торговли сохранялся из-за </a:t>
            </a:r>
            <a:r>
              <a:rPr lang="ru-RU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слабости </a:t>
            </a: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импорта.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НБ РБ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проводил политику по сглаживанию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резких колебаний курса белорусского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рубля.</a:t>
            </a:r>
            <a:endParaRPr lang="ru-RU" alt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3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42675A3-757F-4380-8DFB-55C1A7B75C81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846636"/>
              </p:ext>
            </p:extLst>
          </p:nvPr>
        </p:nvGraphicFramePr>
        <p:xfrm>
          <a:off x="4517513" y="3939229"/>
          <a:ext cx="4284092" cy="1710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564880"/>
              </p:ext>
            </p:extLst>
          </p:nvPr>
        </p:nvGraphicFramePr>
        <p:xfrm>
          <a:off x="203370" y="953840"/>
          <a:ext cx="4276725" cy="2619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395288" y="214313"/>
            <a:ext cx="7845425" cy="392112"/>
          </a:xfrm>
          <a:prstGeom prst="rect">
            <a:avLst/>
          </a:prstGeom>
        </p:spPr>
        <p:txBody>
          <a:bodyPr wrap="none" lIns="82918" tIns="41459" rIns="82918" bIns="41459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МАКРОЭКОНОМИЧЕСКИЕ УСЛОВИЯ ФУНКЦИОНИРОВАНИЯ</a:t>
            </a:r>
            <a:endParaRPr lang="ru-RU" sz="2000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4341" name="Прямоугольник 3"/>
          <p:cNvSpPr>
            <a:spLocks noChangeArrowheads="1"/>
          </p:cNvSpPr>
          <p:nvPr/>
        </p:nvSpPr>
        <p:spPr bwMode="auto">
          <a:xfrm>
            <a:off x="5020617" y="3974643"/>
            <a:ext cx="3421335" cy="1376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918" tIns="41459" rIns="82918" bIns="41459">
            <a:spAutoFit/>
          </a:bodyPr>
          <a:lstStyle>
            <a:lvl1pPr indent="2571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 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 г.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Было реализовано 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сохранение мягких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денежно-кредитных 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условий.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Монетарная политика ориентировалась на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 поддержку экономической активности. Это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выражалось в</a:t>
            </a:r>
            <a:r>
              <a:rPr lang="ru-RU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 сохранении низкой стоимости ресурсов </a:t>
            </a:r>
            <a:r>
              <a:rPr lang="ru-RU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субъектов хозяйствования.</a:t>
            </a:r>
            <a:endParaRPr lang="ru-RU" altLang="ru-RU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821557"/>
              </p:ext>
            </p:extLst>
          </p:nvPr>
        </p:nvGraphicFramePr>
        <p:xfrm>
          <a:off x="323528" y="871749"/>
          <a:ext cx="4133392" cy="1999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1553767"/>
              </p:ext>
            </p:extLst>
          </p:nvPr>
        </p:nvGraphicFramePr>
        <p:xfrm>
          <a:off x="4644008" y="893575"/>
          <a:ext cx="4174555" cy="195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7319839"/>
              </p:ext>
            </p:extLst>
          </p:nvPr>
        </p:nvGraphicFramePr>
        <p:xfrm>
          <a:off x="177071" y="3356992"/>
          <a:ext cx="438491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B002166-CE9D-422A-8872-1153693D1D5E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</a:endParaRPr>
          </a:p>
        </p:txBody>
      </p:sp>
      <p:sp>
        <p:nvSpPr>
          <p:cNvPr id="5123" name="Прямоугольник 3"/>
          <p:cNvSpPr>
            <a:spLocks noChangeArrowheads="1"/>
          </p:cNvSpPr>
          <p:nvPr/>
        </p:nvSpPr>
        <p:spPr bwMode="auto">
          <a:xfrm>
            <a:off x="323850" y="265113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ОБЩАЯ ИНФОРМАЦИЯ О БАНКЕ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867650"/>
              </p:ext>
            </p:extLst>
          </p:nvPr>
        </p:nvGraphicFramePr>
        <p:xfrm>
          <a:off x="395536" y="764704"/>
          <a:ext cx="7992887" cy="4843905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3842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675">
                  <a:extLst>
                    <a:ext uri="{9D8B030D-6E8A-4147-A177-3AD203B41FA5}">
                      <a16:colId xmlns:a16="http://schemas.microsoft.com/office/drawing/2014/main" val="3853007410"/>
                    </a:ext>
                  </a:extLst>
                </a:gridCol>
                <a:gridCol w="1229675">
                  <a:extLst>
                    <a:ext uri="{9D8B030D-6E8A-4147-A177-3AD203B41FA5}">
                      <a16:colId xmlns:a16="http://schemas.microsoft.com/office/drawing/2014/main" val="1493408678"/>
                    </a:ext>
                  </a:extLst>
                </a:gridCol>
              </a:tblGrid>
              <a:tr h="70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Основные финансовые показатели</a:t>
                      </a:r>
                      <a:endParaRPr lang="ru-RU" sz="1600" b="0" i="0" u="none" strike="noStrike" dirty="0">
                        <a:solidFill>
                          <a:srgbClr val="3EC26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B0CA1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  <a:p>
                      <a:pPr algn="ctr" fontAlgn="ctr"/>
                      <a:r>
                        <a:rPr lang="en-US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01.</a:t>
                      </a:r>
                      <a:r>
                        <a:rPr lang="ru-RU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r>
                        <a:rPr lang="en-US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ru-RU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r>
                        <a:rPr lang="en-US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ru-RU" sz="1600" u="none" strike="noStrike" dirty="0" smtClean="0">
                        <a:solidFill>
                          <a:srgbClr val="3EC26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ru-RU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</a:t>
                      </a:r>
                      <a:r>
                        <a:rPr lang="ru-RU" sz="1600" u="none" strike="noStrike" baseline="0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руб.</a:t>
                      </a:r>
                      <a:endParaRPr lang="ru-RU" sz="1600" b="0" i="0" u="none" strike="noStrike" dirty="0">
                        <a:solidFill>
                          <a:srgbClr val="3EC26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B0CA1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План 01.01.2023,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ru-RU" sz="1600" b="0" i="0" u="none" strike="noStrike" dirty="0">
                        <a:solidFill>
                          <a:srgbClr val="3EC26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B0CA1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3EC26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выполнения</a:t>
                      </a:r>
                      <a:endParaRPr lang="ru-RU" sz="1600" b="0" i="0" u="none" strike="noStrike" dirty="0">
                        <a:solidFill>
                          <a:srgbClr val="3EC26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B0CA1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223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213,0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222%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Капитал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76,2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75,4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algn="l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Кредитный</a:t>
                      </a: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портфель ФЛ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100%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Кредитный</a:t>
                      </a: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портфель ЮЛ</a:t>
                      </a:r>
                      <a:endParaRPr lang="ru-RU" sz="1600" u="none" strike="noStrike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65%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391085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Средства</a:t>
                      </a:r>
                      <a:r>
                        <a:rPr lang="ru-RU" sz="160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клиентов ФЛ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21,3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4,6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463%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Средства</a:t>
                      </a:r>
                      <a:r>
                        <a:rPr lang="ru-RU" sz="160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клиентов ЮЛ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112,7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751%</a:t>
                      </a:r>
                      <a:endParaRPr lang="ru-RU" sz="1600" u="none" strike="noStrike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4134916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Чистая прибыль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   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113%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Нормативный капитал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74,6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73,8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076567"/>
                  </a:ext>
                </a:extLst>
              </a:tr>
              <a:tr h="401929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Рентабельность капитала</a:t>
                      </a:r>
                      <a:r>
                        <a:rPr lang="en-US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ROE), %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9,8%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72000" algn="l" fontAlgn="b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Рентабельность активов</a:t>
                      </a:r>
                      <a:r>
                        <a:rPr lang="en-US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60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ROA), %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ФИНАНСОВОЕ СОСТОЯНИЕ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123903329"/>
              </p:ext>
            </p:extLst>
          </p:nvPr>
        </p:nvGraphicFramePr>
        <p:xfrm>
          <a:off x="539552" y="764406"/>
          <a:ext cx="8424936" cy="568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492896"/>
            <a:ext cx="288032" cy="2880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860032" y="3212976"/>
            <a:ext cx="297107" cy="297107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extBox 1"/>
          <p:cNvSpPr txBox="1"/>
          <p:nvPr/>
        </p:nvSpPr>
        <p:spPr>
          <a:xfrm>
            <a:off x="5233212" y="3212976"/>
            <a:ext cx="36552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Увеличение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процентной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маржи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2022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850" y="692696"/>
            <a:ext cx="460819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Внедрена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технология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E-POS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платежи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QR-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кодами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внедрения Сервиса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агрегатора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POS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». Введен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опытно-промышленную эксплуатацию программный комплекс, позволяющий клиентам генерировать уникальные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QR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коды  для проведения расчетов за товары, работы, услуги без использования терминального оборудования.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Это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позволяет снизить издержки клиентов на комиссионных расходах.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92696"/>
            <a:ext cx="1355586" cy="2614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645024"/>
            <a:ext cx="1317111" cy="292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907704" y="3789040"/>
            <a:ext cx="45365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Разработано новое мобильное приложение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повышения качества обслуживания и удовлетворенности клиентов – физических лиц при обслуживании в онлайн-каналах разработано новое мобильное приложение, в котором проведен пересмотр пользовательского интерфейса, добавлены возможности для клиентов Банка.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(завершена опытно-промышленная эксплуатация приложения, стадия анализа свода данных для вынесения на комиссию с последующим вводом в эксплуатацию).</a:t>
            </a:r>
          </a:p>
        </p:txBody>
      </p:sp>
    </p:spTree>
    <p:extLst>
      <p:ext uri="{BB962C8B-B14F-4D97-AF65-F5344CB8AC3E}">
        <p14:creationId xmlns:p14="http://schemas.microsoft.com/office/powerpoint/2010/main" val="125850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2022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3850" y="692696"/>
            <a:ext cx="85338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рамках развития региональной сети Банка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году обеспечено открытие 3 полноформатных офиса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представленных в различных городах РБ: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г. Минск - ЦБУ №2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Гродно - ЦБУ №4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Гомель - ЦБУ №3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	Расширена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сеть обменных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пунктов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2022 году открыты 8 обменных пунктов на территории Минска;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Внедрена оценка работы, увязанная с работой обменного пункта;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Ведется работа по поиску новых мест для точек, включая регионы.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56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323850" y="133350"/>
            <a:ext cx="8077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2000" b="1" kern="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2022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58626" y="764704"/>
            <a:ext cx="853385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2022 году расширен спектр услуг, предоставляемых клиентам Банка посредством системы дистанционного банковского обслуживания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450215"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реализована возможность оформления наличных кредитов и овердрафтов в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Интернет-Банке (в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мобильном приложении Банка);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реализована возможность увеличения/уменьшения лимита овердрафта;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реализована возможность оформления отзывных вкладов (депозитов) физическими лицами, а также их онлайн досрочное расторжение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450215"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tabLst>
                <a:tab pos="5940425" algn="r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Доработана кнопка «Быстрый продукт», которая представляет собой ссылку на оформление продуктов Банка (кредиты, текущие счета) и может размещаться на сайтах Партнеров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450215" algn="just">
              <a:tabLst>
                <a:tab pos="5940425" algn="r"/>
              </a:tabLst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tabLst>
                <a:tab pos="5940425" algn="r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2022 году линейка кредитов физических лиц дополнена новыми продуктами – кредитом на рефинансирование и кредитом с «кредитными каникулами» (отсрочкой по погашению основного долга).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0215" algn="just">
              <a:tabLst>
                <a:tab pos="5940425" algn="r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Реализована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оплаты платежными картами Банка в приложении «Е-плюс» с помощью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QR-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кода.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0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9052</TotalTime>
  <Words>1800</Words>
  <Application>Microsoft Office PowerPoint</Application>
  <PresentationFormat>Экран (4:3)</PresentationFormat>
  <Paragraphs>331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Sakovich Oksana</dc:creator>
  <cp:lastModifiedBy>Boldovskaya Lidiya</cp:lastModifiedBy>
  <cp:revision>545</cp:revision>
  <cp:lastPrinted>2023-03-30T07:37:17Z</cp:lastPrinted>
  <dcterms:created xsi:type="dcterms:W3CDTF">2022-10-11T09:10:03Z</dcterms:created>
  <dcterms:modified xsi:type="dcterms:W3CDTF">2023-03-30T08:12:46Z</dcterms:modified>
</cp:coreProperties>
</file>