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89" r:id="rId5"/>
    <p:sldId id="332" r:id="rId6"/>
    <p:sldId id="298" r:id="rId7"/>
    <p:sldId id="322" r:id="rId8"/>
    <p:sldId id="299" r:id="rId9"/>
    <p:sldId id="334" r:id="rId10"/>
    <p:sldId id="331" r:id="rId11"/>
    <p:sldId id="335" r:id="rId12"/>
    <p:sldId id="33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>
        <p:scale>
          <a:sx n="69" d="100"/>
          <a:sy n="69" d="100"/>
        </p:scale>
        <p:origin x="-2010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157C-8A03-4781-8A2D-01C276E6D45A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927B-A0EE-460A-AE91-86F6E7652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F783-42AD-478E-A523-5DA5D0BE44D2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8A84-152E-48C7-B0EB-96F120090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1186-57D7-4E3B-8DF9-AA78429756C6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071C-BCA9-40DE-BEF1-22275B6BF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D6598-7F07-4DE0-AA49-243CEC6AB9AE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E6454-DFF2-4FF4-8D97-C854632F5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CFB27-2460-4485-B21B-FFF5A59548C0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0889F-22D1-4075-AF4D-102E9A526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8F7DF-3797-4762-B785-CD80889C7628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8B6CD-5F78-425C-B05B-F79213F19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CBA8C-D4C9-4560-A482-B738D1D23DB6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2160-8EC9-41A6-8704-4A5CE3405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F9CD5-35E1-4E6B-B091-58AB14C2A970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3365-B32A-45D2-B276-94437AD82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08F1B-691C-4500-B5FB-A5BD189383A0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5C28-B3C5-421E-A518-74973C880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6716A-CC40-483F-A6F6-4ECCC13D35A8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B65A1-DFBA-4B5D-A8C1-698221BF7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644A-7281-4FBF-A5A9-63CEA5EC6736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7F780-DC79-45FB-ABB5-E3A19E95C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30406-B811-48DC-947E-B7408A6CDBCF}" type="datetimeFigureOut">
              <a:rPr lang="ru-RU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4A1031-2581-4E24-83DD-4B1A88754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\\irb.inside\dfsirb\PersonalDocsOffice2\Minsk\Office2\PodolyakDS\Desktop\slog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4650" y="4724400"/>
            <a:ext cx="15398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0" y="1774825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E101"/>
                </a:solidFill>
                <a:latin typeface="Arial" pitchFamily="34" charset="0"/>
                <a:cs typeface="Arial" pitchFamily="34" charset="0"/>
              </a:rPr>
              <a:t>О выполнении </a:t>
            </a:r>
            <a:r>
              <a:rPr lang="ru-RU" sz="3200" dirty="0" smtClean="0">
                <a:solidFill>
                  <a:srgbClr val="FFE101"/>
                </a:solidFill>
                <a:latin typeface="Arial" pitchFamily="34" charset="0"/>
                <a:cs typeface="Arial" pitchFamily="34" charset="0"/>
              </a:rPr>
              <a:t>Стратегического плана развития </a:t>
            </a:r>
            <a:r>
              <a:rPr lang="ru-RU" sz="3200" dirty="0">
                <a:solidFill>
                  <a:srgbClr val="FFE101"/>
                </a:solidFill>
                <a:latin typeface="Arial" pitchFamily="34" charset="0"/>
                <a:cs typeface="Arial" pitchFamily="34" charset="0"/>
              </a:rPr>
              <a:t>ОАО «Евроторгинвестбанк»</a:t>
            </a:r>
          </a:p>
          <a:p>
            <a:pPr algn="ctr"/>
            <a:r>
              <a:rPr lang="ru-RU" sz="3200" dirty="0">
                <a:solidFill>
                  <a:srgbClr val="FFE10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3200" dirty="0" smtClean="0">
                <a:solidFill>
                  <a:srgbClr val="FFE101"/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ru-RU" sz="3200" dirty="0">
                <a:solidFill>
                  <a:srgbClr val="FFE10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3200" dirty="0" smtClean="0">
                <a:solidFill>
                  <a:srgbClr val="FFE101"/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en-US" sz="3200" dirty="0" smtClean="0">
                <a:solidFill>
                  <a:srgbClr val="FFE10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E101"/>
                </a:solidFill>
                <a:latin typeface="Arial" pitchFamily="34" charset="0"/>
                <a:cs typeface="Arial" pitchFamily="34" charset="0"/>
              </a:rPr>
              <a:t>годы</a:t>
            </a:r>
          </a:p>
        </p:txBody>
      </p:sp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25" y="3697288"/>
            <a:ext cx="498157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1500166" y="642918"/>
            <a:ext cx="6624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Выполнение плана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мероприятий на 2016 год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428596" y="1214422"/>
          <a:ext cx="8215370" cy="431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714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Получение</a:t>
                      </a:r>
                      <a:r>
                        <a:rPr lang="ru-RU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 разрешения Национального банка Республики Беларусь на осуществление операций по привлечению средств физических лиц на счета и во вклады и открытию и ведению банковских счетов физических лиц</a:t>
                      </a:r>
                      <a:endParaRPr lang="ru-RU" sz="14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Смена </a:t>
                      </a:r>
                      <a:r>
                        <a:rPr lang="ru-RU" sz="14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процесснга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Вступление в систему</a:t>
                      </a:r>
                      <a:r>
                        <a:rPr lang="ru-RU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Белкарт</a:t>
                      </a:r>
                      <a:r>
                        <a:rPr lang="ru-RU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, эмиссия карт национальной платежной системы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Разработка линейки депозитных продуктов.</a:t>
                      </a:r>
                      <a:r>
                        <a:rPr lang="ru-RU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 Эмиссия дебетовых карт. 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Разработка и запуск новых кредитных продуктов (овердрафт, карты с </a:t>
                      </a:r>
                      <a:r>
                        <a:rPr lang="ru-RU" sz="14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грейс-периодом</a:t>
                      </a: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карты рассрочки)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Разработка и внедрение системы ДБО для физических лиц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Вступление в систему </a:t>
                      </a:r>
                      <a:r>
                        <a:rPr lang="en-US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MasterCard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Реализация проекта</a:t>
                      </a:r>
                      <a:r>
                        <a:rPr lang="ru-RU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 «Дисконтный клуб»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Расширение</a:t>
                      </a:r>
                      <a:r>
                        <a:rPr lang="ru-RU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 продуктовой линейки банка, направленной на работу с юридическими лицами (</a:t>
                      </a:r>
                      <a:r>
                        <a:rPr lang="ru-RU" sz="1400" b="0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зарплатные</a:t>
                      </a:r>
                      <a:r>
                        <a:rPr lang="ru-RU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 проекты, факторинг, овердрафты) 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9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Организация полнофункционального –</a:t>
                      </a:r>
                      <a:r>
                        <a:rPr lang="ru-RU" sz="14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контакт-центра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786710" y="2857496"/>
            <a:ext cx="1071602" cy="523220"/>
          </a:xfrm>
          <a:prstGeom prst="rect">
            <a:avLst/>
          </a:prstGeom>
          <a:noFill/>
          <a:ln>
            <a:prstDash val="sysDot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Выполнено</a:t>
            </a:r>
            <a:r>
              <a:rPr lang="en-US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частично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15206" y="4214818"/>
            <a:ext cx="1428760" cy="307777"/>
          </a:xfrm>
          <a:prstGeom prst="rect">
            <a:avLst/>
          </a:prstGeom>
          <a:noFill/>
          <a:ln>
            <a:prstDash val="sysDot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Срок перенесен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64730" y="1500174"/>
            <a:ext cx="1079270" cy="307777"/>
          </a:xfrm>
          <a:prstGeom prst="rect">
            <a:avLst/>
          </a:prstGeom>
          <a:noFill/>
          <a:ln>
            <a:prstDash val="sysDot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Выполнено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58082" y="2000240"/>
            <a:ext cx="1079270" cy="307777"/>
          </a:xfrm>
          <a:prstGeom prst="rect">
            <a:avLst/>
          </a:prstGeom>
          <a:noFill/>
          <a:ln>
            <a:prstDash val="sysDot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Выполнено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86578" y="2714620"/>
            <a:ext cx="1428760" cy="307777"/>
          </a:xfrm>
          <a:prstGeom prst="rect">
            <a:avLst/>
          </a:prstGeom>
          <a:noFill/>
          <a:ln>
            <a:prstDash val="sysDot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Срок перенесен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00892" y="3857628"/>
            <a:ext cx="1507898" cy="307777"/>
          </a:xfrm>
          <a:prstGeom prst="rect">
            <a:avLst/>
          </a:prstGeom>
          <a:noFill/>
          <a:ln>
            <a:prstDash val="sysDot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Срок перенесен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00958" y="4572008"/>
            <a:ext cx="1428760" cy="307777"/>
          </a:xfrm>
          <a:prstGeom prst="rect">
            <a:avLst/>
          </a:prstGeom>
          <a:noFill/>
          <a:ln>
            <a:prstDash val="sysDot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Срок перенесен</a:t>
            </a:r>
          </a:p>
        </p:txBody>
      </p:sp>
      <p:sp>
        <p:nvSpPr>
          <p:cNvPr id="16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О выполнении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Стратегического плана развития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9520" y="2357430"/>
            <a:ext cx="1079270" cy="307777"/>
          </a:xfrm>
          <a:prstGeom prst="rect">
            <a:avLst/>
          </a:prstGeom>
          <a:noFill/>
          <a:ln>
            <a:prstDash val="sysDot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Выполнено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388" y="3500438"/>
            <a:ext cx="1079270" cy="307777"/>
          </a:xfrm>
          <a:prstGeom prst="rect">
            <a:avLst/>
          </a:prstGeom>
          <a:noFill/>
          <a:ln>
            <a:prstDash val="sysDot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Выполнено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00892" y="5000636"/>
            <a:ext cx="1071602" cy="523220"/>
          </a:xfrm>
          <a:prstGeom prst="rect">
            <a:avLst/>
          </a:prstGeom>
          <a:noFill/>
          <a:ln>
            <a:prstDash val="sysDot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Выполнено</a:t>
            </a:r>
            <a:r>
              <a:rPr lang="en-US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частично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4357686" y="5643578"/>
            <a:ext cx="484632" cy="357190"/>
          </a:xfrm>
          <a:prstGeom prst="downArrow">
            <a:avLst/>
          </a:prstGeom>
          <a:solidFill>
            <a:srgbClr val="FFE101"/>
          </a:solidFill>
          <a:ln>
            <a:solidFill>
              <a:srgbClr val="FFE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11</a:t>
            </a: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1500166" y="642918"/>
            <a:ext cx="6624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Выполнение плана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мероприятий на 2016 год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428596" y="1214422"/>
          <a:ext cx="8215370" cy="3890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50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Развитие</a:t>
                      </a:r>
                      <a:r>
                        <a:rPr lang="ru-RU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онлайн-продаж</a:t>
                      </a:r>
                      <a:r>
                        <a:rPr lang="ru-RU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 розничных продуктов с использованием </a:t>
                      </a:r>
                      <a:r>
                        <a:rPr lang="ru-RU" sz="1400" b="0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интернет-ресурсов</a:t>
                      </a:r>
                      <a:r>
                        <a:rPr lang="ru-RU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и сайта банка </a:t>
                      </a:r>
                      <a:endParaRPr lang="ru-RU" sz="14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Организация перемещения Центрального аппарата банка в новое помещение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Разработка и внедрение Стандартов качества обслуживания клиентов</a:t>
                      </a:r>
                      <a:r>
                        <a:rPr lang="ru-RU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 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Стандартов управления продажами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Проведение</a:t>
                      </a:r>
                      <a:r>
                        <a:rPr lang="ru-RU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 оценки персонала подразделений сети, внедрение «Карьерной модели» построения мотивации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Создание Учебного</a:t>
                      </a:r>
                      <a:r>
                        <a:rPr lang="ru-RU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 класса, организация Учебного портала, модернизация «Единой базы знаний» для работников сети 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Модернизация сайта:</a:t>
                      </a:r>
                      <a:r>
                        <a:rPr lang="ru-RU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 сайт – инструмент продаж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Проведение рекламных</a:t>
                      </a:r>
                      <a:r>
                        <a:rPr lang="ru-RU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 кампаний в целях привлечения вкладов физических лиц 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Внедрение</a:t>
                      </a:r>
                      <a:r>
                        <a:rPr lang="ru-RU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 систем безопасности информации (предотвращение утечки информации, защищенный удаленный доступ, системы корреляции событий)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Построение нового ЦОД, перевод</a:t>
                      </a:r>
                      <a:r>
                        <a:rPr lang="ru-RU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"/>
                          <a:ea typeface="+mn-ea"/>
                          <a:cs typeface="+mn-cs"/>
                        </a:rPr>
                        <a:t> действующего ЦОД в статус резервного</a:t>
                      </a:r>
                      <a:endParaRPr lang="ru-RU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358082" y="2143116"/>
            <a:ext cx="1071602" cy="523220"/>
          </a:xfrm>
          <a:prstGeom prst="rect">
            <a:avLst/>
          </a:prstGeom>
          <a:noFill/>
          <a:ln>
            <a:prstDash val="sysDot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Выполнено</a:t>
            </a:r>
            <a:r>
              <a:rPr lang="en-US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частично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15240" y="4429132"/>
            <a:ext cx="1428760" cy="307777"/>
          </a:xfrm>
          <a:prstGeom prst="rect">
            <a:avLst/>
          </a:prstGeom>
          <a:noFill/>
          <a:ln>
            <a:prstDash val="sysDot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Срок перенесен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43834" y="1285860"/>
            <a:ext cx="1079270" cy="307777"/>
          </a:xfrm>
          <a:prstGeom prst="rect">
            <a:avLst/>
          </a:prstGeom>
          <a:noFill/>
          <a:ln>
            <a:prstDash val="sysDot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Выполнено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58082" y="1785926"/>
            <a:ext cx="1079270" cy="307777"/>
          </a:xfrm>
          <a:prstGeom prst="rect">
            <a:avLst/>
          </a:prstGeom>
          <a:noFill/>
          <a:ln>
            <a:prstDash val="sysDot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Выполнено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58082" y="3929066"/>
            <a:ext cx="1428760" cy="307777"/>
          </a:xfrm>
          <a:prstGeom prst="rect">
            <a:avLst/>
          </a:prstGeom>
          <a:noFill/>
          <a:ln>
            <a:prstDash val="sysDot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Срок перенесен</a:t>
            </a:r>
          </a:p>
        </p:txBody>
      </p:sp>
      <p:sp>
        <p:nvSpPr>
          <p:cNvPr id="16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О выполнении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Стратегического плана развития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2264" y="3643314"/>
            <a:ext cx="1079270" cy="307777"/>
          </a:xfrm>
          <a:prstGeom prst="rect">
            <a:avLst/>
          </a:prstGeom>
          <a:noFill/>
          <a:ln>
            <a:prstDash val="sysDot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Выполнено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2396" y="2714620"/>
            <a:ext cx="1079270" cy="307777"/>
          </a:xfrm>
          <a:prstGeom prst="rect">
            <a:avLst/>
          </a:prstGeom>
          <a:noFill/>
          <a:ln>
            <a:prstDash val="sysDot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Выполнено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43834" y="3214686"/>
            <a:ext cx="1071602" cy="523220"/>
          </a:xfrm>
          <a:prstGeom prst="rect">
            <a:avLst/>
          </a:prstGeom>
          <a:noFill/>
          <a:ln>
            <a:prstDash val="sysDot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Выполнено</a:t>
            </a:r>
            <a:r>
              <a:rPr lang="en-US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 </a:t>
            </a: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частично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86578" y="4786322"/>
            <a:ext cx="1079270" cy="307777"/>
          </a:xfrm>
          <a:prstGeom prst="rect">
            <a:avLst/>
          </a:prstGeom>
          <a:noFill/>
          <a:ln>
            <a:prstDash val="sysDot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</a:rPr>
              <a:t>Выполнено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http://www.tourdnepr.com/images/stories/other/busines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9425" y="1628775"/>
            <a:ext cx="48545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785794"/>
            <a:ext cx="59293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обозначенный  Стратегическим планом период банк планомерно будет двигаться к достижению поставленных задач с учетом изменяющихся экономических условий и конъюнктуры рынка.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214554"/>
            <a:ext cx="557216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Основными задачами развития на 2017 год являются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Внедрение и развитие продуктовой линейки  депозитов ФЛ, эмиссия дебетовых карт, внедрение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зарплатных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проектов;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Внедрение и развитие систем ДБО;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кобрендинговой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программы;</a:t>
            </a:r>
          </a:p>
          <a:p>
            <a:pPr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Наращивание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кредитного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депозитного портфелей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физических и юридических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лиц.</a:t>
            </a:r>
          </a:p>
          <a:p>
            <a:pPr>
              <a:defRPr/>
            </a:pPr>
            <a:endParaRPr lang="ru-RU" sz="16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О выполнении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Стратегического плана развития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539750" y="1268413"/>
            <a:ext cx="8785225" cy="504825"/>
          </a:xfrm>
        </p:spPr>
        <p:txBody>
          <a:bodyPr/>
          <a:lstStyle/>
          <a:p>
            <a:pPr algn="l" eaLnBrk="1" hangingPunct="1"/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Позиционирование банка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59788" y="6361113"/>
            <a:ext cx="33178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6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О выполнении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Стратегического плана развития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07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565150" y="3284538"/>
            <a:ext cx="4294188" cy="237648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Удовлетворение потребностей наших Клиентов в современных, доступных и качественных банковских услугах, содействие успеху в достижении целей и предоставление широкого спектра финансовых инструментов предприятиям всех форм собственности - на базе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клиентоориентированной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 высокоэффективной, динамично развивающейся бизнес-модели, современных информационных технологий и высоких стандартов обслуживания.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 bwMode="auto">
          <a:xfrm>
            <a:off x="539750" y="1844675"/>
            <a:ext cx="4248150" cy="6667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Универсальный коммерческий банк</a:t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 преобладающей долей розничных услуг.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Заголовок 1"/>
          <p:cNvSpPr txBox="1">
            <a:spLocks/>
          </p:cNvSpPr>
          <p:nvPr/>
        </p:nvSpPr>
        <p:spPr bwMode="auto">
          <a:xfrm>
            <a:off x="539750" y="2708275"/>
            <a:ext cx="3816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Миссия банка</a:t>
            </a:r>
          </a:p>
        </p:txBody>
      </p:sp>
      <p:pic>
        <p:nvPicPr>
          <p:cNvPr id="3082" name="Picture 26" descr="http://rabota5.ru/photo/zarabotat-na-pokaze-reklamy-na-svoem-saite-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1100" y="2168525"/>
            <a:ext cx="416242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459788" y="6361113"/>
            <a:ext cx="33178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3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099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3929059" y="1214398"/>
            <a:ext cx="5000660" cy="535787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auto">
              <a:spcAft>
                <a:spcPts val="0"/>
              </a:spcAft>
              <a:buFont typeface="Arial" pitchFamily="34" charset="0"/>
              <a:buBlip>
                <a:blip r:embed="rId5"/>
              </a:buBlip>
              <a:defRPr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Создание и динамичное развитие клиентоориентированного банка на базе современных стандартов обслуживания;</a:t>
            </a:r>
          </a:p>
          <a:p>
            <a:pPr marL="285750" lvl="0" indent="-285750" algn="just" fontAlgn="auto">
              <a:spcAft>
                <a:spcPts val="0"/>
              </a:spcAft>
              <a:buBlip>
                <a:blip r:embed="rId5"/>
              </a:buBlip>
              <a:defRPr/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Приближение Банка к лидирующим в банковской системе Республики Беларусь позициям по  качеству, спектру услуг и уровню обслуживания;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fontAlgn="auto">
              <a:spcAft>
                <a:spcPts val="0"/>
              </a:spcAft>
              <a:buFont typeface="Arial" pitchFamily="34" charset="0"/>
              <a:buBlip>
                <a:blip r:embed="rId5"/>
              </a:buBlip>
              <a:defRPr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Повышение уровня удовлетворенности Клиентов качеством предоставляемых услуг, расширение каналов взаимодействия с Клиентом;</a:t>
            </a:r>
          </a:p>
          <a:p>
            <a:pPr marL="285750" indent="-285750" algn="just" fontAlgn="auto">
              <a:spcAft>
                <a:spcPts val="0"/>
              </a:spcAft>
              <a:buFont typeface="Arial" pitchFamily="34" charset="0"/>
              <a:buBlip>
                <a:blip r:embed="rId5"/>
              </a:buBlip>
              <a:defRPr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Увеличение клиентской и ресурсной базы, развитие новых каналов дистрибуции;</a:t>
            </a:r>
          </a:p>
          <a:p>
            <a:pPr marL="285750" indent="-285750" algn="just" fontAlgn="auto">
              <a:spcAft>
                <a:spcPts val="0"/>
              </a:spcAft>
              <a:buBlip>
                <a:blip r:embed="rId5"/>
              </a:buBlip>
              <a:defRPr/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Совершенствование системы управления Банком, оптимизация бизнес-процессов;</a:t>
            </a:r>
          </a:p>
          <a:p>
            <a:pPr marL="285750" indent="-285750" algn="just" fontAlgn="auto">
              <a:spcAft>
                <a:spcPts val="0"/>
              </a:spcAft>
              <a:buBlip>
                <a:blip r:embed="rId5"/>
              </a:buBlip>
              <a:defRPr/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Применение самых передовых и  инновационных финансовых и информационных технологий, обеспечивающих для Клиента простоту и оперативность обслуживания;</a:t>
            </a:r>
          </a:p>
          <a:p>
            <a:pPr marL="285750" indent="-285750" algn="just" fontAlgn="auto">
              <a:spcAft>
                <a:spcPts val="0"/>
              </a:spcAft>
              <a:buBlip>
                <a:blip r:embed="rId5"/>
              </a:buBlip>
              <a:defRPr/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высокого уровня подготовленности персонала для ведения активных продаж и управления взаимоотношениями с Клиентами, скоординированная работа которых обеспечивает успех Банку и его Клиентам. </a:t>
            </a:r>
          </a:p>
        </p:txBody>
      </p:sp>
      <p:sp>
        <p:nvSpPr>
          <p:cNvPr id="4103" name="Заголовок 1"/>
          <p:cNvSpPr>
            <a:spLocks noGrp="1"/>
          </p:cNvSpPr>
          <p:nvPr>
            <p:ph type="ctrTitle"/>
          </p:nvPr>
        </p:nvSpPr>
        <p:spPr>
          <a:xfrm>
            <a:off x="539750" y="1268413"/>
            <a:ext cx="3024188" cy="504825"/>
          </a:xfrm>
        </p:spPr>
        <p:txBody>
          <a:bodyPr/>
          <a:lstStyle/>
          <a:p>
            <a:pPr algn="l" eaLnBrk="1" hangingPunct="1"/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цели</a:t>
            </a:r>
          </a:p>
        </p:txBody>
      </p:sp>
      <p:pic>
        <p:nvPicPr>
          <p:cNvPr id="4104" name="Picture 2" descr="http://www.juliosantosdesigner.com/blog/wp-content/uploads/2013/10/Attainable-Goals-Hitting-the-Target-1024x6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357438"/>
            <a:ext cx="37830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О выполнении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Стратегического плана развития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459788" y="6361113"/>
            <a:ext cx="33178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4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123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Заголовок 1"/>
          <p:cNvSpPr txBox="1">
            <a:spLocks/>
          </p:cNvSpPr>
          <p:nvPr/>
        </p:nvSpPr>
        <p:spPr bwMode="auto">
          <a:xfrm>
            <a:off x="285750" y="642938"/>
            <a:ext cx="85883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Позиции ОАО «Евроторгинвестбанк» в банковской системе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200400" y="1295400"/>
          <a:ext cx="5562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085"/>
                <a:gridCol w="1185472"/>
                <a:gridCol w="1459043"/>
              </a:tblGrid>
              <a:tr h="5638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Рейтинги по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объемам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01.01.2017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Изменение позиции за 2015 год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F9A"/>
                    </a:solidFill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</a:t>
                      </a:r>
                      <a:r>
                        <a:rPr lang="ru-R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величине активов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+1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величине нормативного капитала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размеру прибыли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+7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объему</a:t>
                      </a:r>
                      <a:r>
                        <a:rPr lang="ru-R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кредитов физ.лицам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объему кредитов юр.лицам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+3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объему</a:t>
                      </a:r>
                      <a:r>
                        <a:rPr lang="ru-R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депозитов юр.лиц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+5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7158" y="1295400"/>
            <a:ext cx="25717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Банковская система Республики Беларусь насчитывает 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банка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состоянию на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01.01.2017г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ОАО «Евроторгинвестбанк» занимает следующие позиции: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85720" y="3929066"/>
          <a:ext cx="842968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8122"/>
                <a:gridCol w="1815623"/>
                <a:gridCol w="1685938"/>
              </a:tblGrid>
              <a:tr h="35788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Рейтинги динамики за 2016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Прирост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показателя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F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Рейтинг прироста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F9A"/>
                    </a:solidFill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Прирост балансовых активов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20,35%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Прирост</a:t>
                      </a:r>
                      <a:r>
                        <a:rPr lang="ru-R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нормативного капитала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13,67%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Прирост кредитного портфеля физ.лиц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-1,74%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Прирост</a:t>
                      </a:r>
                      <a:r>
                        <a:rPr lang="ru-RU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кредитного портфеля юр.лиц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28,76%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Прирост депозитов юр.лиц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74,09%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О выполнении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Стратегического плана развития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5</a:t>
            </a:r>
          </a:p>
        </p:txBody>
      </p:sp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О выполнении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Стратегического плана развития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3929066"/>
            <a:ext cx="8215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 2016 года центральный аппарат банка перемещен в здание специализированного финансового назначения по адресу г.Минск,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ул.Денисовская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8 «А», зарегистрировано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изменение юридического адреса банка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357158" y="857232"/>
            <a:ext cx="207167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году: 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1643050"/>
            <a:ext cx="835824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Расширены Лицензионные полномочия ОАО «Евроторгинвестбанк»</a:t>
            </a: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Постановление Правления Национального банка Республики Беларусь № 628 от 21 декабря 2016 г.). 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Перечень банковских операций дополнен следующими операциями: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привлечение денежных средств физических лиц на счета и во вклады (депозиты);</a:t>
            </a:r>
          </a:p>
          <a:p>
            <a:r>
              <a:rPr lang="en-US" sz="1300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размещение привлеченных денежных средств физических лиц на счета и во вклады (депозиты) от своего имени и за свой счет на условиях возвратности, платности и срочности;</a:t>
            </a:r>
          </a:p>
          <a:p>
            <a:r>
              <a:rPr lang="en-US" sz="1300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открытие и ведение банковских счетов физических лиц;</a:t>
            </a:r>
          </a:p>
          <a:p>
            <a:r>
              <a:rPr lang="en-US" sz="1300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выпуск в обращение (эмиссия) электронных денег.</a:t>
            </a:r>
            <a:endParaRPr lang="ru-RU" sz="13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Заголовок 1"/>
          <p:cNvSpPr>
            <a:spLocks noGrp="1"/>
          </p:cNvSpPr>
          <p:nvPr>
            <p:ph type="ctrTitle"/>
          </p:nvPr>
        </p:nvSpPr>
        <p:spPr>
          <a:xfrm>
            <a:off x="500063" y="642938"/>
            <a:ext cx="8424862" cy="360362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Региональная структура банка на 01.01.2017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6</a:t>
            </a:r>
          </a:p>
        </p:txBody>
      </p:sp>
      <p:pic>
        <p:nvPicPr>
          <p:cNvPr id="6152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428736"/>
            <a:ext cx="261461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357158" y="1071546"/>
            <a:ext cx="4214812" cy="13287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Сеть банка помимо головного офиса  представлена:</a:t>
            </a:r>
            <a:b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</a:br>
            <a:endParaRPr lang="ru-RU" sz="6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20 Центрами банковских услуг (ЦБУ),</a:t>
            </a:r>
            <a:b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10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дополнительных офисов (касса + рабочее место)</a:t>
            </a:r>
            <a:b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 пунктом обмена валют (ПОВ),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6 касс вне места нахождения банка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500034" y="2204863"/>
            <a:ext cx="2571768" cy="388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Присутствие банка обеспечено в следующих городах:</a:t>
            </a:r>
            <a:b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Минск 7 ЦБУ, 1 ПОВ,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3 кассы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/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Витебск 1 ЦБУ,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2 кассы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Брест 1 ЦБУ, 1 ДО, 1 касса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Гомель 1 ЦБУ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Гродно 1 ЦБУ, 1 ДО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Могилев 1 ЦБУ</a:t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Речица 1 ЦБУ</a:t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Лида 1 ЦБУ</a:t>
            </a:r>
            <a:b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Бобруйск 1 ЦБУ, 1 ДО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Жлобин 1 ЦБУ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Воложин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1 ДО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Слоним 1 ЦБУ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Ельск 1 ДО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Наровля 1 ДО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Климовичи 1 ДО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Старые дороги 1 ДО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Борисов 1 ЦБУ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Мосты 1 ДО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Пинск 1 ЦБУ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г. Жодино 1 ДО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г. Молодечно 1 ЦБУ</a:t>
            </a: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2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О выполнении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Стратегического плана развития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6" name="Picture 2" descr="\\irb.inside\dfsirb\PersonalDocsOffice2\Minsk\Office2\PrudnikovaKV\Desktop\Карт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855" y="1735913"/>
            <a:ext cx="5109739" cy="432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7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1857364"/>
          <a:ext cx="7786742" cy="3230589"/>
        </p:xfrm>
        <a:graphic>
          <a:graphicData uri="http://schemas.openxmlformats.org/drawingml/2006/table">
            <a:tbl>
              <a:tblPr/>
              <a:tblGrid>
                <a:gridCol w="2810570"/>
                <a:gridCol w="2558801"/>
                <a:gridCol w="2417371"/>
              </a:tblGrid>
              <a:tr h="293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Плановое значение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Фактическое значение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Нормативный капитал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</a:t>
                      </a: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,0 млн.руб.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52,0 млрд.руб.*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Балансовые активы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118,0 млн.руб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98,1 млн.руб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Рентабельность активов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3,4%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8%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Рентабельность капитала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Сеть банка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 объектов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(20 ЦБУ, 11 УРМ, 1 ПОВ, 6 касс)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 объектов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(20 ЦБУ, 10 УРМ, 1 ПОВ, 6 касс)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юридическим лицам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60,0 млн.руб.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39,9 млн.руб.**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физическим лицам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27,5 млн.руб.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20,4 млн.руб.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работников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(460-470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работников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453 работника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304" name="TextBox 9"/>
          <p:cNvSpPr txBox="1">
            <a:spLocks noChangeArrowheads="1"/>
          </p:cNvSpPr>
          <p:nvPr/>
        </p:nvSpPr>
        <p:spPr bwMode="auto">
          <a:xfrm>
            <a:off x="1428750" y="1252538"/>
            <a:ext cx="6483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Выполнение запланированных показателей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5214950"/>
            <a:ext cx="77153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Нормативное значение 49,05 млн.руб.</a:t>
            </a:r>
          </a:p>
          <a:p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** Планируемые объемы кредитования юридических лиц не достигнуты вследствие неблагоприятной экономической среды, в которой функционируют юридические лица, в связи с чем банком проводилась взвешенная политика в отношении роста кредитного портфеля</a:t>
            </a:r>
            <a:endParaRPr lang="ru-RU" sz="13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О выполнении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Стратегического плана развития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5643570" y="2000240"/>
            <a:ext cx="2786082" cy="3286148"/>
          </a:xfrm>
          <a:prstGeom prst="roundRect">
            <a:avLst/>
          </a:prstGeom>
          <a:noFill/>
          <a:ln>
            <a:solidFill>
              <a:srgbClr val="FFE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Заголовок 1"/>
          <p:cNvSpPr txBox="1">
            <a:spLocks/>
          </p:cNvSpPr>
          <p:nvPr/>
        </p:nvSpPr>
        <p:spPr bwMode="auto">
          <a:xfrm>
            <a:off x="638175" y="642938"/>
            <a:ext cx="8505825" cy="42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Результаты по основным </a:t>
            </a:r>
            <a:r>
              <a:rPr lang="ru-RU" sz="1400" i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бизнес-направлениям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Стратегического 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8</a:t>
            </a:r>
          </a:p>
        </p:txBody>
      </p:sp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О выполнении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Стратегического плана развития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1285852" y="928670"/>
            <a:ext cx="6719907" cy="42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Розничный бизнес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7290" y="1428736"/>
            <a:ext cx="13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Мероприятия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29388" y="1500174"/>
            <a:ext cx="1220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7884" y="2000240"/>
            <a:ext cx="2500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продаж кредитных продуктов составил 25,9 млн.руб.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57884" y="3000372"/>
            <a:ext cx="235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Качество кредитной задолженности улучшилось, доля проблемной задолженности сократилась на 0,7 п.п.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57884" y="457200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Рост клиентской базы на 14,7%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8662" y="2000240"/>
            <a:ext cx="1873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Смена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процессинга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28662" y="2357430"/>
            <a:ext cx="2814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Вступление в систему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Белкарт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28662" y="2643182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Начало эмиссии карт национальной платежной системы;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28662" y="3214686"/>
            <a:ext cx="2335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онлайн-продаж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28662" y="3571876"/>
            <a:ext cx="2694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Оптимизация сети партнеров;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28663" y="3929066"/>
            <a:ext cx="321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Постоянное обновление линейки кредитных продуктов;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8662" y="4500570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Внедрение кредитных карт с предоставлением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грейс-периода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85786" y="1857364"/>
            <a:ext cx="3429024" cy="3500462"/>
          </a:xfrm>
          <a:prstGeom prst="roundRect">
            <a:avLst/>
          </a:prstGeom>
          <a:noFill/>
          <a:ln>
            <a:solidFill>
              <a:srgbClr val="FFE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4429124" y="3286124"/>
            <a:ext cx="978408" cy="484632"/>
          </a:xfrm>
          <a:prstGeom prst="rightArrow">
            <a:avLst/>
          </a:prstGeom>
          <a:solidFill>
            <a:srgbClr val="FFE101"/>
          </a:solidFill>
          <a:ln>
            <a:solidFill>
              <a:srgbClr val="FFE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4429124" y="2214554"/>
            <a:ext cx="978408" cy="484632"/>
          </a:xfrm>
          <a:prstGeom prst="rightArrow">
            <a:avLst/>
          </a:prstGeom>
          <a:solidFill>
            <a:srgbClr val="FFE101"/>
          </a:solidFill>
          <a:ln>
            <a:solidFill>
              <a:srgbClr val="FFE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4429124" y="4357694"/>
            <a:ext cx="978408" cy="484632"/>
          </a:xfrm>
          <a:prstGeom prst="rightArrow">
            <a:avLst/>
          </a:prstGeom>
          <a:solidFill>
            <a:srgbClr val="FFE101"/>
          </a:solidFill>
          <a:ln>
            <a:solidFill>
              <a:srgbClr val="FFE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\\irb.inside\dfsirb\PersonalDocsOffice2\Minsk\Office2\PodolyakDS\Desktop\pageh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6092825"/>
            <a:ext cx="2493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Заголовок 1"/>
          <p:cNvSpPr txBox="1">
            <a:spLocks/>
          </p:cNvSpPr>
          <p:nvPr/>
        </p:nvSpPr>
        <p:spPr bwMode="auto">
          <a:xfrm>
            <a:off x="638175" y="642938"/>
            <a:ext cx="8505825" cy="42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Результаты по основным </a:t>
            </a:r>
            <a:r>
              <a:rPr lang="ru-RU" sz="1400" i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бизнес-направлениям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Стратегического 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316913" y="6361113"/>
            <a:ext cx="4746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9</a:t>
            </a:r>
          </a:p>
        </p:txBody>
      </p:sp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5292725" y="312738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О выполнении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Стратегического плана развития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638175" y="1000108"/>
            <a:ext cx="8505825" cy="42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Работа с корпоративными клиентами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9" y="4786322"/>
            <a:ext cx="3786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Оптимизация организационной структуры, введение в штатную структуру региональных менеджеров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2000240"/>
            <a:ext cx="3571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Оптимизация тарифов банка в сторону повышения их прозрачности для клиентов, отдельные платы отменены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4000504"/>
            <a:ext cx="3214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Четкая регламентация бизнес-процесса привлечения средств юридических лиц в депозиты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074" y="250030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Прирост клиентской базы на 3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342900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Рост ресурсной базы на 73,2%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4" y="435769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Рост кредитного портфеля на 28,6%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2786058"/>
            <a:ext cx="34290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рамках тарифной политика проведена рекламная кампания «Открой свою Россию» (выгодные условия по проведению платежей в российских рублях)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34" y="1928802"/>
            <a:ext cx="4000528" cy="3786214"/>
          </a:xfrm>
          <a:prstGeom prst="roundRect">
            <a:avLst/>
          </a:prstGeom>
          <a:noFill/>
          <a:ln>
            <a:solidFill>
              <a:srgbClr val="FFE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29322" y="2285992"/>
            <a:ext cx="2428892" cy="3071834"/>
          </a:xfrm>
          <a:prstGeom prst="roundRect">
            <a:avLst/>
          </a:prstGeom>
          <a:noFill/>
          <a:ln>
            <a:solidFill>
              <a:srgbClr val="FFE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714876" y="3571876"/>
            <a:ext cx="978408" cy="484632"/>
          </a:xfrm>
          <a:prstGeom prst="rightArrow">
            <a:avLst/>
          </a:prstGeom>
          <a:solidFill>
            <a:srgbClr val="FFE101"/>
          </a:solidFill>
          <a:ln>
            <a:solidFill>
              <a:srgbClr val="FFE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714876" y="2500306"/>
            <a:ext cx="978408" cy="484632"/>
          </a:xfrm>
          <a:prstGeom prst="rightArrow">
            <a:avLst/>
          </a:prstGeom>
          <a:solidFill>
            <a:srgbClr val="FFE101"/>
          </a:solidFill>
          <a:ln>
            <a:solidFill>
              <a:srgbClr val="FFE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4714876" y="4643446"/>
            <a:ext cx="978408" cy="484632"/>
          </a:xfrm>
          <a:prstGeom prst="rightArrow">
            <a:avLst/>
          </a:prstGeom>
          <a:solidFill>
            <a:srgbClr val="FFE101"/>
          </a:solidFill>
          <a:ln>
            <a:solidFill>
              <a:srgbClr val="FFE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714480" y="1500174"/>
            <a:ext cx="13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Мероприятия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388" y="1714488"/>
            <a:ext cx="1220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1054</Words>
  <Application>Microsoft Office PowerPoint</Application>
  <PresentationFormat>Экран (4:3)</PresentationFormat>
  <Paragraphs>216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Позиционирование банка</vt:lpstr>
      <vt:lpstr>Основные цели</vt:lpstr>
      <vt:lpstr>Презентация PowerPoint</vt:lpstr>
      <vt:lpstr>Презентация PowerPoint</vt:lpstr>
      <vt:lpstr>Региональная структура банка на 01.01.2017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Podolyak Dmitry</dc:creator>
  <cp:lastModifiedBy>Kondrashova Valeriya</cp:lastModifiedBy>
  <cp:revision>252</cp:revision>
  <dcterms:created xsi:type="dcterms:W3CDTF">2013-04-22T10:59:29Z</dcterms:created>
  <dcterms:modified xsi:type="dcterms:W3CDTF">2017-04-06T06:50:54Z</dcterms:modified>
</cp:coreProperties>
</file>