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89" r:id="rId5"/>
    <p:sldId id="298" r:id="rId6"/>
    <p:sldId id="299" r:id="rId7"/>
    <p:sldId id="300" r:id="rId8"/>
    <p:sldId id="325" r:id="rId9"/>
    <p:sldId id="303" r:id="rId10"/>
    <p:sldId id="304" r:id="rId11"/>
    <p:sldId id="305" r:id="rId12"/>
    <p:sldId id="322" r:id="rId13"/>
    <p:sldId id="333" r:id="rId14"/>
    <p:sldId id="334" r:id="rId15"/>
    <p:sldId id="332" r:id="rId16"/>
    <p:sldId id="335" r:id="rId17"/>
    <p:sldId id="331" r:id="rId18"/>
    <p:sldId id="330" r:id="rId19"/>
    <p:sldId id="329" r:id="rId20"/>
    <p:sldId id="328" r:id="rId21"/>
    <p:sldId id="327" r:id="rId22"/>
    <p:sldId id="33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roshevich Nikolay" initials="Y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957"/>
    <a:srgbClr val="FFCC00"/>
    <a:srgbClr val="FFE101"/>
    <a:srgbClr val="F4F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b.inside\dfsirb\PersonalDocs\Minsk\OfficeMain\BujkoMN\MyDocs\&#1057;&#1090;&#1088;&#1072;&#1090;&#1077;&#1075;&#1080;&#1095;&#1077;&#1089;&#1082;&#1086;&#1077;%20&#1087;&#1083;&#1072;&#1085;&#1080;&#1088;&#1086;&#1074;&#1072;&#1085;&#1080;&#1077;%20&#1080;%20&#1073;&#1102;&#1076;&#1078;&#1077;&#1090;&#1080;&#1088;&#1086;&#1074;&#1072;&#1085;&#1080;&#1077;\&#1089;&#1090;&#1088;&#1072;&#1090;&#1077;&#1075;&#1080;&#1095;&#1077;&#1089;&#1082;&#1080;&#1081;%20&#1087;&#1083;&#1072;&#1085;\2015-2017\&#1044;&#1083;&#1103;%20&#1057;&#1090;&#1088;&#1072;&#1090;&#1077;&#1075;&#1080;&#1080;\&#1056;&#1072;&#1089;&#1095;&#1077;&#1090;&#1099;-&#1082;&#1086;&#1088;&#1088;&#1077;&#1082;&#1090;&#1080;&#1088;&#1086;&#1074;&#1082;&#1072;-&#1060;&#1077;&#1074;&#1088;&#1072;&#1083;&#1100;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b.inside\dfsirb\PersonalDocs\Minsk\OfficeMain\BujkoMN\MyDocs\&#1057;&#1090;&#1088;&#1072;&#1090;&#1077;&#1075;&#1080;&#1095;&#1077;&#1089;&#1082;&#1086;&#1077;%20&#1087;&#1083;&#1072;&#1085;&#1080;&#1088;&#1086;&#1074;&#1072;&#1085;&#1080;&#1077;%20&#1080;%20&#1073;&#1102;&#1076;&#1078;&#1077;&#1090;&#1080;&#1088;&#1086;&#1074;&#1072;&#1085;&#1080;&#1077;\&#1089;&#1090;&#1088;&#1072;&#1090;&#1077;&#1075;&#1080;&#1095;&#1077;&#1089;&#1082;&#1080;&#1081;%20&#1087;&#1083;&#1072;&#1085;\2015-2017\&#1044;&#1083;&#1103;%20&#1057;&#1090;&#1088;&#1072;&#1090;&#1077;&#1075;&#1080;&#1080;\&#1056;&#1072;&#1089;&#1095;&#1077;&#1090;&#1099;-&#1082;&#1086;&#1088;&#1088;&#1077;&#1082;&#1090;&#1080;&#1088;&#1086;&#1074;&#1082;&#1072;-&#1060;&#1077;&#1074;&#1088;&#1072;&#1083;&#1100;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b.inside\dfsirb\PersonalDocs\Minsk\OfficeMain\BujkoMN\MyDocs\&#1057;&#1090;&#1088;&#1072;&#1090;&#1077;&#1075;&#1080;&#1095;&#1077;&#1089;&#1082;&#1086;&#1077;%20&#1087;&#1083;&#1072;&#1085;&#1080;&#1088;&#1086;&#1074;&#1072;&#1085;&#1080;&#1077;%20&#1080;%20&#1073;&#1102;&#1076;&#1078;&#1077;&#1090;&#1080;&#1088;&#1086;&#1074;&#1072;&#1085;&#1080;&#1077;\&#1089;&#1090;&#1088;&#1072;&#1090;&#1077;&#1075;&#1080;&#1095;&#1077;&#1089;&#1082;&#1080;&#1081;%20&#1087;&#1083;&#1072;&#1085;\2015-2017\&#1044;&#1083;&#1103;%20&#1057;&#1090;&#1088;&#1072;&#1090;&#1077;&#1075;&#1080;&#1080;\&#1056;&#1072;&#1089;&#1095;&#1077;&#1090;&#1099;-&#1082;&#1086;&#1088;&#1088;&#1077;&#1082;&#1090;&#1080;&#1088;&#1086;&#1074;&#1082;&#1072;-&#1060;&#1077;&#1074;&#1088;&#1072;&#1083;&#1100;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b.inside\dfsirb\PersonalDocs\Minsk\OfficeMain\BujkoMN\MyDocs\&#1057;&#1090;&#1088;&#1072;&#1090;&#1077;&#1075;&#1080;&#1095;&#1077;&#1089;&#1082;&#1086;&#1077;%20&#1087;&#1083;&#1072;&#1085;&#1080;&#1088;&#1086;&#1074;&#1072;&#1085;&#1080;&#1077;%20&#1080;%20&#1073;&#1102;&#1076;&#1078;&#1077;&#1090;&#1080;&#1088;&#1086;&#1074;&#1072;&#1085;&#1080;&#1077;\&#1089;&#1090;&#1088;&#1072;&#1090;&#1077;&#1075;&#1080;&#1095;&#1077;&#1089;&#1082;&#1080;&#1081;%20&#1087;&#1083;&#1072;&#1085;\2015-2017\&#1044;&#1083;&#1103;%20&#1057;&#1090;&#1088;&#1072;&#1090;&#1077;&#1075;&#1080;&#1080;\&#1056;&#1072;&#1089;&#1095;&#1077;&#1090;&#1099;-&#1082;&#1086;&#1088;&#1088;&#1077;&#1082;&#1090;&#1080;&#1088;&#1086;&#1074;&#1082;&#1072;-&#1060;&#1077;&#1074;&#1088;&#1072;&#1083;&#1100;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b.inside\dfsirb\PersonalDocs\Minsk\OfficeMain\BujkoMN\MyDocs\&#1057;&#1090;&#1088;&#1072;&#1090;&#1077;&#1075;&#1080;&#1095;&#1077;&#1089;&#1082;&#1086;&#1077;%20&#1087;&#1083;&#1072;&#1085;&#1080;&#1088;&#1086;&#1074;&#1072;&#1085;&#1080;&#1077;%20&#1080;%20&#1073;&#1102;&#1076;&#1078;&#1077;&#1090;&#1080;&#1088;&#1086;&#1074;&#1072;&#1085;&#1080;&#1077;\&#1089;&#1090;&#1088;&#1072;&#1090;&#1077;&#1075;&#1080;&#1095;&#1077;&#1089;&#1082;&#1080;&#1081;%20&#1087;&#1083;&#1072;&#1085;\2015-2017\&#1044;&#1083;&#1103;%20&#1057;&#1090;&#1088;&#1072;&#1090;&#1077;&#1075;&#1080;&#1080;\&#1056;&#1072;&#1089;&#1095;&#1077;&#1090;&#1099;-&#1082;&#1086;&#1088;&#1088;&#1077;&#1082;&#1090;&#1080;&#1088;&#1086;&#1074;&#1082;&#1072;-&#1060;&#1077;&#1074;&#1088;&#1072;&#1083;&#1100;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b.inside\dfsirb\PersonalDocs\Minsk\OfficeMain\BujkoMN\MyDocs\&#1057;&#1090;&#1088;&#1072;&#1090;&#1077;&#1075;&#1080;&#1095;&#1077;&#1089;&#1082;&#1086;&#1077;%20&#1087;&#1083;&#1072;&#1085;&#1080;&#1088;&#1086;&#1074;&#1072;&#1085;&#1080;&#1077;%20&#1080;%20&#1073;&#1102;&#1076;&#1078;&#1077;&#1090;&#1080;&#1088;&#1086;&#1074;&#1072;&#1085;&#1080;&#1077;\&#1089;&#1090;&#1088;&#1072;&#1090;&#1077;&#1075;&#1080;&#1095;&#1077;&#1089;&#1082;&#1080;&#1081;%20&#1087;&#1083;&#1072;&#1085;\2015-2017\&#1044;&#1083;&#1103;%20&#1057;&#1090;&#1088;&#1072;&#1090;&#1077;&#1075;&#1080;&#1080;\&#1056;&#1072;&#1089;&#1095;&#1077;&#1090;&#1099;-&#1082;&#1086;&#1088;&#1088;&#1077;&#1082;&#1090;&#1080;&#1088;&#1086;&#1074;&#1082;&#1072;-&#1060;&#1077;&#1074;&#1088;&#1072;&#1083;&#1100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dirty="0"/>
              <a:t>Балансовые </a:t>
            </a:r>
            <a:r>
              <a:rPr lang="ru-RU" dirty="0" smtClean="0"/>
              <a:t>активы,</a:t>
            </a:r>
            <a:r>
              <a:rPr lang="ru-RU" baseline="0" dirty="0" smtClean="0"/>
              <a:t> млрд.р.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48209775664839"/>
          <c:y val="0.23451407115777226"/>
          <c:w val="0.84492670727479935"/>
          <c:h val="0.61942876932050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Балансовые активы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>
                <a:solidFill>
                  <a:srgbClr val="EFD957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829.1</c:v>
                </c:pt>
                <c:pt idx="1">
                  <c:v>815</c:v>
                </c:pt>
                <c:pt idx="2">
                  <c:v>1180</c:v>
                </c:pt>
                <c:pt idx="3">
                  <c:v>1560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54592"/>
        <c:axId val="149056128"/>
      </c:barChart>
      <c:dateAx>
        <c:axId val="14905459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056128"/>
        <c:crosses val="autoZero"/>
        <c:auto val="1"/>
        <c:lblOffset val="100"/>
        <c:baseTimeUnit val="years"/>
      </c:dateAx>
      <c:valAx>
        <c:axId val="149056128"/>
        <c:scaling>
          <c:orientation val="minMax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054592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dirty="0"/>
              <a:t>Нормативный </a:t>
            </a:r>
            <a:r>
              <a:rPr lang="ru-RU" dirty="0" smtClean="0"/>
              <a:t>капитал, млрд.р.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Нормативный капитал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>
                <a:solidFill>
                  <a:srgbClr val="EFD957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338.6</c:v>
                </c:pt>
                <c:pt idx="1">
                  <c:v>457.4</c:v>
                </c:pt>
                <c:pt idx="2">
                  <c:v>540</c:v>
                </c:pt>
                <c:pt idx="3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81472"/>
        <c:axId val="149361792"/>
      </c:barChart>
      <c:dateAx>
        <c:axId val="14908147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361792"/>
        <c:crosses val="autoZero"/>
        <c:auto val="1"/>
        <c:lblOffset val="100"/>
        <c:baseTimeUnit val="years"/>
      </c:dateAx>
      <c:valAx>
        <c:axId val="149361792"/>
        <c:scaling>
          <c:orientation val="minMax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081472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/>
              <a:t>Кредиты клиентам, млрд.р.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3840002979887E-2"/>
          <c:y val="0.20768857915749075"/>
          <c:w val="0.73625009650082907"/>
          <c:h val="0.63114489999094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Кредиты юридическим лицам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346</c:v>
                </c:pt>
                <c:pt idx="1">
                  <c:v>310</c:v>
                </c:pt>
                <c:pt idx="2">
                  <c:v>600</c:v>
                </c:pt>
                <c:pt idx="3">
                  <c:v>835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Кредиты физическим лицам</c:v>
                </c:pt>
              </c:strCache>
            </c:strRef>
          </c:tx>
          <c:spPr>
            <a:solidFill>
              <a:srgbClr val="ECEF5D"/>
            </a:solidFill>
            <a:ln>
              <a:solidFill>
                <a:prstClr val="white">
                  <a:lumMod val="50000"/>
                </a:prst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152.19999999999999</c:v>
                </c:pt>
                <c:pt idx="1">
                  <c:v>207.6</c:v>
                </c:pt>
                <c:pt idx="2">
                  <c:v>275</c:v>
                </c:pt>
                <c:pt idx="3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91616"/>
        <c:axId val="149397504"/>
      </c:barChart>
      <c:dateAx>
        <c:axId val="149391616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397504"/>
        <c:crosses val="autoZero"/>
        <c:auto val="1"/>
        <c:lblOffset val="100"/>
        <c:baseTimeUnit val="years"/>
      </c:dateAx>
      <c:valAx>
        <c:axId val="149397504"/>
        <c:scaling>
          <c:orientation val="minMax"/>
        </c:scaling>
        <c:delete val="0"/>
        <c:axPos val="l"/>
        <c:majorGridlines>
          <c:spPr>
            <a:ln w="0"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391616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legend>
      <c:legendPos val="r"/>
      <c:layout>
        <c:manualLayout>
          <c:xMode val="edge"/>
          <c:yMode val="edge"/>
          <c:x val="0.82352394286910702"/>
          <c:y val="0.26304361380114843"/>
          <c:w val="0.16503113409574743"/>
          <c:h val="0.40063072575698155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691031545585128"/>
          <c:y val="3.3970329012890002E-2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Численность работников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460</a:t>
                    </a:r>
                    <a:r>
                      <a:rPr lang="ru-RU"/>
                      <a:t>-470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480</a:t>
                    </a:r>
                    <a:r>
                      <a:rPr lang="ru-RU"/>
                      <a:t>-490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>
                <a:solidFill>
                  <a:srgbClr val="FFFF00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394</c:v>
                </c:pt>
                <c:pt idx="1">
                  <c:v>438</c:v>
                </c:pt>
                <c:pt idx="2">
                  <c:v>460</c:v>
                </c:pt>
                <c:pt idx="3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53824"/>
        <c:axId val="149459712"/>
      </c:barChart>
      <c:dateAx>
        <c:axId val="1494538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459712"/>
        <c:crosses val="autoZero"/>
        <c:auto val="1"/>
        <c:lblOffset val="100"/>
        <c:baseTimeUnit val="years"/>
      </c:dateAx>
      <c:valAx>
        <c:axId val="149459712"/>
        <c:scaling>
          <c:orientation val="minMax"/>
          <c:max val="500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453824"/>
        <c:crosses val="autoZero"/>
        <c:crossBetween val="between"/>
        <c:majorUnit val="100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/>
              <a:t>Достаточность капитала, %</a:t>
            </a:r>
          </a:p>
        </c:rich>
      </c:tx>
      <c:layout>
        <c:manualLayout>
          <c:xMode val="edge"/>
          <c:yMode val="edge"/>
          <c:x val="0.22082963976729292"/>
          <c:y val="2.5542784163473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84000297988728E-2"/>
          <c:y val="0.20768857915749081"/>
          <c:w val="0.70258013202895098"/>
          <c:h val="0.63114489999094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Достаточность основного капитала, %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47</c:v>
                </c:pt>
                <c:pt idx="1">
                  <c:v>43.8</c:v>
                </c:pt>
              </c:numCache>
            </c:numRef>
          </c:val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Достаточность основного капитала I уровня, %</c:v>
                </c:pt>
              </c:strCache>
            </c:strRef>
          </c:tx>
          <c:spPr>
            <a:solidFill>
              <a:srgbClr val="ECEF5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2">
                  <c:v>28.8</c:v>
                </c:pt>
                <c:pt idx="3">
                  <c:v>22.2</c:v>
                </c:pt>
              </c:numCache>
            </c:numRef>
          </c:val>
        </c:ser>
        <c:ser>
          <c:idx val="2"/>
          <c:order val="2"/>
          <c:tx>
            <c:strRef>
              <c:f>Лист1!$J$1</c:f>
              <c:strCache>
                <c:ptCount val="1"/>
                <c:pt idx="0">
                  <c:v>Достаточность капитала I уровня, %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2">
                  <c:v>32.4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86592"/>
        <c:axId val="149517056"/>
      </c:barChart>
      <c:dateAx>
        <c:axId val="14948659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517056"/>
        <c:crosses val="autoZero"/>
        <c:auto val="1"/>
        <c:lblOffset val="100"/>
        <c:baseTimeUnit val="years"/>
      </c:dateAx>
      <c:valAx>
        <c:axId val="149517056"/>
        <c:scaling>
          <c:orientation val="minMax"/>
        </c:scaling>
        <c:delete val="0"/>
        <c:axPos val="l"/>
        <c:majorGridlines>
          <c:spPr>
            <a:ln w="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486592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legend>
      <c:legendPos val="r"/>
      <c:layout>
        <c:manualLayout>
          <c:xMode val="edge"/>
          <c:yMode val="edge"/>
          <c:x val="0.78311991304117423"/>
          <c:y val="0.16087247714725314"/>
          <c:w val="0.21239074913615599"/>
          <c:h val="0.68592793716877565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Достаточность нормативного капитала, %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>
                <a:solidFill>
                  <a:srgbClr val="FFFF00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Лист1!$A$2:$A$5</c:f>
              <c:numCache>
                <c:formatCode>dd/mm/yyyy</c:formatCode>
                <c:ptCount val="4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54</c:v>
                </c:pt>
                <c:pt idx="1">
                  <c:v>56.9</c:v>
                </c:pt>
                <c:pt idx="2">
                  <c:v>44.4</c:v>
                </c:pt>
                <c:pt idx="3">
                  <c:v>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534592"/>
        <c:axId val="149536128"/>
      </c:barChart>
      <c:dateAx>
        <c:axId val="14953459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536128"/>
        <c:crosses val="autoZero"/>
        <c:auto val="1"/>
        <c:lblOffset val="100"/>
        <c:baseTimeUnit val="years"/>
      </c:dateAx>
      <c:valAx>
        <c:axId val="149536128"/>
        <c:scaling>
          <c:orientation val="minMax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534592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08T16:24:04.594" idx="1">
    <p:pos x="2914" y="1358"/>
    <p:text>elfkbnm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70BD-17D3-4FFA-BDC4-6AE112B4286D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70DF-3615-4FC8-9A0C-9F8B9CAA6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E81C-8114-4629-A68F-8056B466DBF6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DD6C-9AB5-4AB6-8D23-DEFDDDAD6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207F-4177-4207-AE32-B8B1C723FEFC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2BA5-3082-4541-BFE4-6FCB6AFDF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2FB4-1225-45C2-B4F3-DDDCBD6D365B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035C-3956-4BF1-A9B0-4A0472F24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536F-DE18-4A49-8B02-61223397E4B5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0577-37C1-4434-A67E-33D0B5891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E7EE-D3FC-4B55-9A26-E1DE9354696D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6E79-AA2D-4F19-AF9D-E4F1BB4BA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C711-67CA-48B4-BD71-964302A9E530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C434-601E-407C-8B2D-92868B0A3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473E-1F77-49F2-BF60-6E9A6BC104D2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92DC-FC34-42F0-9721-AB08DA7A5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DDB1-354D-45AB-A1E9-E011B2E5BAAB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9FD7-136E-4BFF-A84E-4D445BBAD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152A-2AC0-4D96-ACAA-F81E2655BEAE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D587-78B4-4A61-BED0-E56DC0B7D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F3A5-6433-4845-87A4-6B97203F017B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07A5-25E0-46FB-A46F-CC4D1501D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EBB64-BA6F-4424-B462-15AC0B6CE4A6}" type="datetimeFigureOut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7FF7-26D8-48E4-BC7B-64C9843EB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\\irb.inside\dfsirb\PersonalDocsOffice2\Minsk\Office2\PodolyakDS\Desktop\slog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4650" y="4724400"/>
            <a:ext cx="1539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2790825" y="1635125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E101"/>
                </a:solidFill>
                <a:latin typeface="Arial Narrow" pitchFamily="34" charset="0"/>
              </a:rPr>
              <a:t>ОАО «Евроторгинвестбанк»</a:t>
            </a:r>
            <a:r>
              <a:rPr lang="en-US" sz="3200">
                <a:solidFill>
                  <a:srgbClr val="FFE101"/>
                </a:solidFill>
                <a:latin typeface="Arial Narrow" pitchFamily="34" charset="0"/>
              </a:rPr>
              <a:t/>
            </a:r>
            <a:br>
              <a:rPr lang="en-US" sz="3200">
                <a:solidFill>
                  <a:srgbClr val="FFE101"/>
                </a:solidFill>
                <a:latin typeface="Arial Narrow" pitchFamily="34" charset="0"/>
              </a:rPr>
            </a:br>
            <a:r>
              <a:rPr lang="ru-RU" sz="3200">
                <a:solidFill>
                  <a:srgbClr val="FFE10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r>
              <a:rPr lang="ru-RU" sz="3200">
                <a:solidFill>
                  <a:srgbClr val="FFE101"/>
                </a:solidFill>
                <a:latin typeface="Arial Narrow" pitchFamily="34" charset="0"/>
              </a:rPr>
              <a:t>на 2015 – 2017</a:t>
            </a:r>
            <a:r>
              <a:rPr lang="en-US" sz="3200">
                <a:solidFill>
                  <a:srgbClr val="FFE101"/>
                </a:solidFill>
                <a:latin typeface="Arial Narrow" pitchFamily="34" charset="0"/>
              </a:rPr>
              <a:t> </a:t>
            </a:r>
            <a:r>
              <a:rPr lang="ru-RU" sz="3200">
                <a:solidFill>
                  <a:srgbClr val="FFE101"/>
                </a:solidFill>
                <a:latin typeface="Arial Narrow" pitchFamily="34" charset="0"/>
              </a:rPr>
              <a:t>годы</a:t>
            </a: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3697288"/>
            <a:ext cx="498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428875" y="714375"/>
            <a:ext cx="4271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Развитие розничного бизнеса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" y="1643063"/>
            <a:ext cx="8501063" cy="337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Ожидаемые результаты  от проведенных мероприятий 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: </a:t>
            </a:r>
          </a:p>
          <a:p>
            <a:pPr algn="just"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Наращивание средств физических лиц на текущих счетах и во вкладах;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Рост кредитного портфеля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Расширение клиентской базы и повышение лояльности клиентов банка в следствие внедрения стандартов обслуживания и увеличения качества обслуживания и сервисов;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Повышение эффективности работы  сотрудников сети вследствие внедрения стандартов управления продажами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Повышение профессионального уровня сотрудников банка в результате выстроенной системы обучения и внедрения Карьерной модели.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Повышение рентабельности точек 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продаж 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ru-RU" sz="1300" dirty="0">
              <a:latin typeface="Arial Narrow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C000"/>
              </a:buClr>
              <a:defRPr/>
            </a:pPr>
            <a:endParaRPr lang="ru-RU" sz="13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27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428875" y="714375"/>
            <a:ext cx="489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Развитие корпоративного бизнеса</a:t>
            </a: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357188" y="1214438"/>
            <a:ext cx="8429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Arial Narrow" pitchFamily="34" charset="0"/>
                <a:cs typeface="Times New Roman" pitchFamily="18" charset="0"/>
              </a:rPr>
              <a:t>Основной подход Банка при работе с корпоративными клиентами – это создание механизмов долгосрочных взаимоотношений с клиентами, активная поддержка клиентов в условиях изменяющейся экономической ситуации, изучение проблем, с которыми сталкиваются клиенты и предложение им комплекса наилучших финансовых решений, позволяющих клиентам не только сохранить, но и укрепить свои рыночные позиции.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813" y="2214563"/>
            <a:ext cx="78533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Основными направлениями развития корпоративного бизнеса будут выступать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71500" y="2643188"/>
            <a:ext cx="3786188" cy="1571625"/>
          </a:xfrm>
          <a:prstGeom prst="horizontalScroll">
            <a:avLst/>
          </a:prstGeom>
          <a:solidFill>
            <a:srgbClr val="EFD95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Оптимизация основных бизнес-процессов. 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Оптимизация будет направлена на упрощение, стандартизацию и автоматизацию технологий и процессов, что позволит повысить эффективность процесса.</a:t>
            </a:r>
            <a:endParaRPr lang="ru-RU" sz="13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571500" y="4214813"/>
            <a:ext cx="3786188" cy="1357312"/>
          </a:xfrm>
          <a:prstGeom prst="horizontalScroll">
            <a:avLst/>
          </a:prstGeom>
          <a:solidFill>
            <a:srgbClr val="EFD95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Повышение качества обслуживания</a:t>
            </a:r>
            <a:r>
              <a:rPr lang="en-US" sz="13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путем сбалансированного сочетания  качества обслуживания, качества бизнес-процесса и качества  предлагаемых продуктов</a:t>
            </a: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4429125" y="2643188"/>
            <a:ext cx="4143375" cy="1428750"/>
          </a:xfrm>
          <a:prstGeom prst="horizontalScroll">
            <a:avLst/>
          </a:prstGeom>
          <a:solidFill>
            <a:srgbClr val="EFD95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Развитие системы </a:t>
            </a:r>
            <a:r>
              <a:rPr lang="ru-RU" sz="13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дистанционного обслуживания юридических лиц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Внедрение системы  Интернет-банк, мобильных приложений для юридических лиц</a:t>
            </a:r>
          </a:p>
          <a:p>
            <a:pPr algn="ctr">
              <a:defRPr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4429125" y="4214813"/>
            <a:ext cx="4143375" cy="1357312"/>
          </a:xfrm>
          <a:prstGeom prst="horizontalScroll">
            <a:avLst/>
          </a:prstGeom>
          <a:solidFill>
            <a:srgbClr val="EFD95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Оказание кредитной поддержки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юридическим лицам, разработка индивидуальных схем, выгодных как для клиента, так и для Банка</a:t>
            </a:r>
          </a:p>
        </p:txBody>
      </p:sp>
      <p:sp>
        <p:nvSpPr>
          <p:cNvPr id="1230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786063" y="714375"/>
            <a:ext cx="3595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Маркетинговая политика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85750" y="1285875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Arial Narrow" pitchFamily="34" charset="0"/>
                <a:cs typeface="Times New Roman" pitchFamily="18" charset="0"/>
              </a:rPr>
              <a:t>Маркетинговая политика Банка строится на анализе общих тенденций развития экономики Республики Беларусь и банковской сферы, также учитывает стратегии развития других банков. Перед Банком стоит амбициозная цель утверждения на национальном рынке в качестве универсального финансового учреждения с развитой региональной сетью, предоставляющего актуальные банковские продукты и услуги для физических и юридических лиц. Банк стремится стать надежным, удобным и разумным финансовым партнером на долгие годы, оперативно решая самые насущные финансовые вопросы клиентов.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3786190"/>
            <a:ext cx="8501122" cy="2200602"/>
          </a:xfrm>
          <a:prstGeom prst="rect">
            <a:avLst/>
          </a:prstGeom>
          <a:noFill/>
        </p:spPr>
        <p:txBody>
          <a:bodyPr numCol="2" spcCol="180000">
            <a:spAutoFit/>
          </a:bodyPr>
          <a:lstStyle/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усиление имиджа Банка и построение новой </a:t>
            </a:r>
            <a:r>
              <a:rPr lang="ru-RU" sz="1400" dirty="0" err="1">
                <a:latin typeface="Arial Narrow" pitchFamily="34" charset="0"/>
                <a:cs typeface="Times New Roman" pitchFamily="18" charset="0"/>
              </a:rPr>
              <a:t>бренд-платформы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разработка и внедрение стандартов качества обслуживания клиентов, обратная связь с клиентами;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сегментирование клиентской базы и обеспечение индивидуального подхода к потребностям клиента; 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defRPr/>
            </a:pPr>
            <a:endParaRPr lang="ru-RU" sz="1400" dirty="0">
              <a:latin typeface="Arial Narrow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CC00"/>
              </a:buClr>
              <a:defRPr/>
            </a:pPr>
            <a:endParaRPr lang="ru-RU" sz="1400" dirty="0">
              <a:latin typeface="Arial Narrow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развитие альтернативных каналов продаж (усиление продуктивности </a:t>
            </a:r>
            <a:r>
              <a:rPr lang="ru-RU" sz="1400" dirty="0" err="1">
                <a:latin typeface="Arial Narrow" pitchFamily="34" charset="0"/>
                <a:cs typeface="Times New Roman" pitchFamily="18" charset="0"/>
              </a:rPr>
              <a:t>контакт-центра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, создание полноценной системы </a:t>
            </a:r>
            <a:r>
              <a:rPr lang="ru-RU" sz="1400" dirty="0" err="1">
                <a:latin typeface="Arial Narrow" pitchFamily="34" charset="0"/>
                <a:cs typeface="Times New Roman" pitchFamily="18" charset="0"/>
              </a:rPr>
              <a:t>интернет-банкинга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и мобильного </a:t>
            </a:r>
            <a:r>
              <a:rPr lang="ru-RU" sz="1400" dirty="0" err="1">
                <a:latin typeface="Arial Narrow" pitchFamily="34" charset="0"/>
                <a:cs typeface="Times New Roman" pitchFamily="18" charset="0"/>
              </a:rPr>
              <a:t>банкинга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); 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внедрение простых и стандартизированных продуктов, как для физических, так и юридических лиц,  разработанных на основе маркетинговых исследований рынка и максимально упрощенные, с целью облегчить их понимание потребителю.</a:t>
            </a:r>
          </a:p>
          <a:p>
            <a:pPr algn="just">
              <a:defRPr/>
            </a:pPr>
            <a:endParaRPr lang="ru-RU" sz="1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50" y="2786063"/>
            <a:ext cx="8572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Основной задачей, стоящей перед службой маркетинга Банка, является поддержание имиджа, в первую очередь, как нового универсального Банка для населения и для этого реализуются следующие задачи:</a:t>
            </a:r>
          </a:p>
        </p:txBody>
      </p:sp>
      <p:sp>
        <p:nvSpPr>
          <p:cNvPr id="1332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786063" y="714375"/>
            <a:ext cx="3595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Маркетинговая политика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5214938" y="3000375"/>
            <a:ext cx="35004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Развитие операций с банковскими платежными карточками,</a:t>
            </a:r>
          </a:p>
          <a:p>
            <a:pPr algn="just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Привлечение средств физических лиц в депозиты (после получения соответствующего разрешения).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3" y="1214438"/>
            <a:ext cx="3357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данный момент Банк оказывает следующие операции: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285750" y="2214563"/>
            <a:ext cx="35718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Привлечение денежных средств юридических лиц во вклады (депозиты);</a:t>
            </a:r>
          </a:p>
          <a:p>
            <a:pPr algn="just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Кредитование юридических и физических лиц;</a:t>
            </a:r>
          </a:p>
          <a:p>
            <a:pPr algn="just" eaLnBrk="0" hangingPunct="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Открытие и ведение банковских счетов юридических лиц;</a:t>
            </a:r>
          </a:p>
          <a:p>
            <a:pPr algn="just" eaLnBrk="0" hangingPunct="0"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Осуществление расчетного и кассового обслуживания физических и юридических лиц, в том числе банков-корреспондентов;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Валютно-обменные операции;</a:t>
            </a:r>
          </a:p>
          <a:p>
            <a:pPr algn="just" eaLnBrk="0" hangingPunct="0"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Выдача банковских гарантий;</a:t>
            </a:r>
          </a:p>
          <a:p>
            <a:pPr algn="just" eaLnBrk="0" hangingPunct="0">
              <a:spcBef>
                <a:spcPts val="600"/>
              </a:spcBef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Финансирование под уступку денежного требования (факторинг).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</a:pPr>
            <a:endParaRPr lang="ru-RU" sz="1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3" y="1214438"/>
            <a:ext cx="37147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обозначенном Стратегическим планом развития периоде Банк планирует расширить перечень операций по следующим видам деятельности: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346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786063" y="714375"/>
            <a:ext cx="4433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Целевые клиентские сегменты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88" y="1214438"/>
            <a:ext cx="8143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Приоритетным для Банка будет являться розничный бизнес, в том числе кредитование физических лиц. Исходя из этого целевая аудитория банка это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50" y="1785938"/>
            <a:ext cx="4357688" cy="13843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>
                <a:latin typeface="Arial Narrow" pitchFamily="34" charset="0"/>
                <a:cs typeface="Times New Roman" pitchFamily="18" charset="0"/>
              </a:rPr>
              <a:t>Люди среднего возраста –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самая многочисленная категория. К этой возрастной категории можем отнести клиентов в возрасте от 29-30 до 55-60 лет. Исходя из того, что данная часть целевой аудитории является самой многочисленной, Банк делает упор именно на эту группу. Данная категория наиболее полно использует услуги Банка, в том числе в части кредитования, при этом данная категория клиентов характеризуется самым низким уровнем кредитного риска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50" y="3286125"/>
            <a:ext cx="4357688" cy="12001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>
                <a:latin typeface="Arial Narrow" pitchFamily="34" charset="0"/>
                <a:cs typeface="Times New Roman" pitchFamily="18" charset="0"/>
              </a:rPr>
              <a:t>Люди пенсионного возраста –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наиболее пожилая категория клиентов в возрасте от 55-60 и старше. Данная категория клиентов привыкла в большей степени к надёжным, пусть даже не таким выгодным, как в других банках, предложениям. Клиенты этой категории не в полной мере пользуются услугами, но, как правило, являются дисциплинированными кредитополучателями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4875" y="1785938"/>
            <a:ext cx="4143375" cy="12001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>
                <a:latin typeface="Arial Narrow" pitchFamily="34" charset="0"/>
                <a:cs typeface="Times New Roman" pitchFamily="18" charset="0"/>
              </a:rPr>
              <a:t>Люди молодого возраста –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самая молодая категория целевой аудитории, возрастом 18-28 лет. Основная часть пользуется банковскими платежными картами, у данной категории клиентов высокий интерес к кредитованию. Важным здесь является то, что данная часть целевой аудитории является наиболее прогрессивной и в большей степени принимает нововведения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4875" y="3071813"/>
            <a:ext cx="4143375" cy="157003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качестве дополнительной целевой группы Банк рассматривает 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постоянных покупателей сети магазинов «</a:t>
            </a:r>
            <a:r>
              <a:rPr lang="ru-RU" sz="1200" dirty="0" err="1">
                <a:latin typeface="Arial Narrow" pitchFamily="34" charset="0"/>
                <a:cs typeface="Times New Roman" pitchFamily="18" charset="0"/>
              </a:rPr>
              <a:t>Евроопт</a:t>
            </a:r>
            <a:r>
              <a:rPr lang="ru-RU" sz="1200" dirty="0">
                <a:latin typeface="Arial Narrow" pitchFamily="34" charset="0"/>
                <a:cs typeface="Times New Roman" pitchFamily="18" charset="0"/>
              </a:rPr>
              <a:t>»,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принадлежащей основному акционеру Банка, в том числе пользующиеся системой скидок в указанной сети. Ввиду того, что ЦБУ Банка размещаются в большинстве случаев на арендованных площадях в торговых центрах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Евроопт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» данная целевая группа должна обеспечить Банку существенную долю клиентской базы</a:t>
            </a:r>
          </a:p>
        </p:txBody>
      </p:sp>
      <p:sp>
        <p:nvSpPr>
          <p:cNvPr id="15371" name="TextBox 25"/>
          <p:cNvSpPr txBox="1">
            <a:spLocks noChangeArrowheads="1"/>
          </p:cNvSpPr>
          <p:nvPr/>
        </p:nvSpPr>
        <p:spPr bwMode="auto">
          <a:xfrm>
            <a:off x="428625" y="4929188"/>
            <a:ext cx="8429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Arial Narrow" pitchFamily="34" charset="0"/>
                <a:cs typeface="Times New Roman" pitchFamily="18" charset="0"/>
              </a:rPr>
              <a:t>В части работы с юридическими лицами Банк в первую очередь ориентируется на клиентов - юридических лиц, относящиеся к категории малого и среднего бизнеса, а также крупные предприятия, преимущественно являющиеся партнерами предприятий банковского холдинга, что призвано обеспечить для таких клиентов удобство в расчетах со своими партнерами за счет обслуживания в одном банке.</a:t>
            </a:r>
          </a:p>
        </p:txBody>
      </p:sp>
      <p:sp>
        <p:nvSpPr>
          <p:cNvPr id="15372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786063" y="642938"/>
            <a:ext cx="283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Кадровая политика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28625" y="1071563"/>
            <a:ext cx="8501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Arial Narrow" pitchFamily="34" charset="0"/>
                <a:cs typeface="Times New Roman" pitchFamily="18" charset="0"/>
              </a:rPr>
              <a:t>Стратегической целью кадровой политики ОАО «Евроторгинвестбанк» является формирование высококвалифицированного, стабильного, оптимально сбалансированного коллектива, наиболее полно соответствующего современным и прогнозируемым социально-политическим, экономическим и другим условиям, способного эффективно решать стоящие перед Банком задачи.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8429684" cy="3754874"/>
          </a:xfrm>
          <a:prstGeom prst="rect">
            <a:avLst/>
          </a:prstGeom>
          <a:noFill/>
        </p:spPr>
        <p:txBody>
          <a:bodyPr numCol="2" spcCol="180000">
            <a:spAutoFit/>
          </a:bodyPr>
          <a:lstStyle/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научная обоснованность, плановость и </a:t>
            </a:r>
            <a:r>
              <a:rPr lang="ru-RU" sz="1400" dirty="0" err="1">
                <a:latin typeface="Arial Narrow" pitchFamily="34" charset="0"/>
                <a:cs typeface="Times New Roman" pitchFamily="18" charset="0"/>
              </a:rPr>
              <a:t>поэтапность</a:t>
            </a:r>
            <a:r>
              <a:rPr lang="en-US" sz="1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осуществляемых преобразований;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системный подход к решению вопросов управления человеческими ресурсами на основе анализа и прогнозирования кадрового потенциала;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равенство возможностей для всех работников в реализации собственного потенциала, построения карьеры;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осуществление целенаправленной работы с персоналом во всех подразделениях Банка;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прозрачность, открытость и доступность для работников Банка информации об используемых принципах, методах и подходах в работе с персоналом;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оптимальность и максимальная управляемость организационной структуры Банка, ее восприимчивость к корректировке с учетом изменений целей и задач;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преемственность обновления персонала, оптимальное сочетание высококвалифицированных работников и молодых специалистов;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целенаправленный и активный поиск необходимого персонала, объективность и тщательность отбора кандидатов для замещения должностей по их деловым и морально-психологическим качествам, как правило, на конкурсной основе;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сочетание доверия и уважения к персоналу с принципиальной требовательностью к нему;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наличие зависимости между результатами труда работника и уровнем его заработной платы;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широкое использование отечественного и зарубежного опыта реализации кадровой политики в области банковской деятельности.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2000250"/>
            <a:ext cx="54848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Основными принципами кадровой политики являются:</a:t>
            </a:r>
          </a:p>
        </p:txBody>
      </p:sp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786063" y="642938"/>
            <a:ext cx="283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Кадровая политика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1143000"/>
            <a:ext cx="8429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Достижение цели кадровой политики основывается на решении следующих основных задач: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1714488"/>
            <a:ext cx="8358246" cy="4429156"/>
          </a:xfrm>
          <a:prstGeom prst="rect">
            <a:avLst/>
          </a:prstGeom>
          <a:noFill/>
        </p:spPr>
        <p:txBody>
          <a:bodyPr numCol="2" spcCol="180000"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совершенствование технологий управления кадровыми процессами на основе использования новейших достижений науки и практики в области работы с персоналом;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создание оптимальной организационно-штатной структуры Банка по направлениям деятельности, установление обоснованных норм труда для различных категорий работников;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четкое разграничение функций и полномочий между работниками управления по развитию персонала, ее кадровое укрепление;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создание эффективной системы поиска и отбора персонала с использованием современных технологий, активное взаимодействие с ведущими учебными заведениями республики;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осуществление социальной и профессиональной адаптации работников, разработка и применение моделей построения карьеры работников;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создание условий для наиболее полной реализации работником своего потенциала, в том числе посредством разработки различных форм и методов мотивации и стимулирования труда, реализации социальных прав и гарантий работников Банка;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совершенствование форм и методов оценки результатов деятельности работников Банка, учет данной информации при определении уровня оплаты их труда;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реализация комплекса мер по осуществлению подготовки (переподготовки), повышения квалификации и образовательного уровня персонала как в Республике Беларусь, так и за рубежом;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создание в Банке целостности локальной нормативной правовой базы, регламентирующей работу с персоналом, постоянное ее совершенствование.</a:t>
            </a:r>
          </a:p>
        </p:txBody>
      </p:sp>
      <p:sp>
        <p:nvSpPr>
          <p:cNvPr id="17416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8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857375" y="642938"/>
            <a:ext cx="531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Система корпоративного 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1714500"/>
            <a:ext cx="3571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В систему органов корпоративного управления входят: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28625" y="1143000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Arial Narrow" pitchFamily="34" charset="0"/>
                <a:cs typeface="Times New Roman" pitchFamily="18" charset="0"/>
              </a:rPr>
              <a:t>Структура корпоративного управления Банка основывается на системе распределения полномочий</a:t>
            </a:r>
          </a:p>
          <a:p>
            <a:pPr algn="just"/>
            <a:r>
              <a:rPr lang="ru-RU" sz="1400">
                <a:latin typeface="Arial Narrow" pitchFamily="34" charset="0"/>
                <a:cs typeface="Times New Roman" pitchFamily="18" charset="0"/>
              </a:rPr>
              <a:t>его органов управления.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" y="2357438"/>
            <a:ext cx="1857375" cy="714375"/>
          </a:xfrm>
          <a:prstGeom prst="roundRect">
            <a:avLst/>
          </a:prstGeom>
          <a:solidFill>
            <a:srgbClr val="EFD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Общее собрание акционеров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" y="3786188"/>
            <a:ext cx="1857375" cy="642937"/>
          </a:xfrm>
          <a:prstGeom prst="roundRect">
            <a:avLst/>
          </a:prstGeom>
          <a:solidFill>
            <a:srgbClr val="EFD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Наблюдательный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" y="5143500"/>
            <a:ext cx="1854200" cy="642938"/>
          </a:xfrm>
          <a:prstGeom prst="roundRect">
            <a:avLst/>
          </a:prstGeom>
          <a:solidFill>
            <a:srgbClr val="EFD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Правление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357313" y="3143250"/>
            <a:ext cx="484187" cy="57150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Narrow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357313" y="4500563"/>
            <a:ext cx="484187" cy="57150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0375" y="4214813"/>
            <a:ext cx="1785938" cy="6429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Комитет по рискам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00375" y="3429000"/>
            <a:ext cx="1785938" cy="6429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Аудиторский комитет </a:t>
            </a:r>
          </a:p>
        </p:txBody>
      </p:sp>
      <p:cxnSp>
        <p:nvCxnSpPr>
          <p:cNvPr id="24" name="Прямая со стрелкой 23"/>
          <p:cNvCxnSpPr>
            <a:stCxn id="11" idx="3"/>
          </p:cNvCxnSpPr>
          <p:nvPr/>
        </p:nvCxnSpPr>
        <p:spPr>
          <a:xfrm flipV="1">
            <a:off x="2500313" y="3714750"/>
            <a:ext cx="500062" cy="3937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2500313" y="4108450"/>
            <a:ext cx="500062" cy="24923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43500" y="1643063"/>
            <a:ext cx="3643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На предстоящую перспективу основными целями развития системы корпоративного управления Банка будут являться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450" name="TextBox 30"/>
          <p:cNvSpPr txBox="1">
            <a:spLocks noChangeArrowheads="1"/>
          </p:cNvSpPr>
          <p:nvPr/>
        </p:nvSpPr>
        <p:spPr bwMode="auto">
          <a:xfrm>
            <a:off x="5286375" y="3000375"/>
            <a:ext cx="32861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cs typeface="Times New Roman" pitchFamily="18" charset="0"/>
              </a:rPr>
              <a:t>повышение качества управления и контроля;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cs typeface="Times New Roman" pitchFamily="18" charset="0"/>
              </a:rPr>
              <a:t>обеспечение эффективного стратегического планирования;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cs typeface="Times New Roman" pitchFamily="18" charset="0"/>
              </a:rPr>
              <a:t>обеспечение соблюдения законодательства Республики Беларусь и локальных нормативных правовых актов, а также принципов профессиональной этики;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400">
                <a:latin typeface="Arial Narrow" pitchFamily="34" charset="0"/>
                <a:cs typeface="Times New Roman" pitchFamily="18" charset="0"/>
              </a:rPr>
              <a:t>совершенствование организации управления конфликтом интересов в деятельности Банка</a:t>
            </a:r>
          </a:p>
        </p:txBody>
      </p:sp>
      <p:sp>
        <p:nvSpPr>
          <p:cNvPr id="1845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9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857375" y="642938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Система управления</a:t>
            </a:r>
            <a:r>
              <a:rPr lang="en-US" sz="280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рисками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428625" y="1071563"/>
            <a:ext cx="821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 Narrow" pitchFamily="34" charset="0"/>
                <a:cs typeface="Times New Roman" pitchFamily="18" charset="0"/>
              </a:rPr>
              <a:t>Управление рисками в Банке осуществляется на принципе централизации и включает в себя следующие уровни</a:t>
            </a:r>
          </a:p>
        </p:txBody>
      </p:sp>
      <p:grpSp>
        <p:nvGrpSpPr>
          <p:cNvPr id="19463" name="Группа 10"/>
          <p:cNvGrpSpPr>
            <a:grpSpLocks/>
          </p:cNvGrpSpPr>
          <p:nvPr/>
        </p:nvGrpSpPr>
        <p:grpSpPr bwMode="auto">
          <a:xfrm>
            <a:off x="7358063" y="1643063"/>
            <a:ext cx="642937" cy="406400"/>
            <a:chOff x="1882616" y="-4432"/>
            <a:chExt cx="524393" cy="406239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1882616" y="-4432"/>
              <a:ext cx="524393" cy="4062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>
              <a:off x="1882616" y="76498"/>
              <a:ext cx="402682" cy="244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>
                <a:latin typeface="Arial Narrow" pitchFamily="34" charset="0"/>
              </a:endParaRPr>
            </a:p>
          </p:txBody>
        </p:sp>
      </p:grpSp>
      <p:grpSp>
        <p:nvGrpSpPr>
          <p:cNvPr id="19464" name="Группа 14"/>
          <p:cNvGrpSpPr>
            <a:grpSpLocks/>
          </p:cNvGrpSpPr>
          <p:nvPr/>
        </p:nvGrpSpPr>
        <p:grpSpPr bwMode="auto">
          <a:xfrm>
            <a:off x="142875" y="4143375"/>
            <a:ext cx="500063" cy="406400"/>
            <a:chOff x="1882616" y="-4432"/>
            <a:chExt cx="524393" cy="406239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1882616" y="-4432"/>
              <a:ext cx="524393" cy="4062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1882616" y="76499"/>
              <a:ext cx="402867" cy="244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>
                <a:latin typeface="Arial Narrow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42938" y="1571625"/>
            <a:ext cx="1643062" cy="660400"/>
          </a:xfrm>
          <a:prstGeom prst="roundRect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70C0"/>
                </a:solidFill>
                <a:latin typeface="Arial Narrow" pitchFamily="34" charset="0"/>
              </a:rPr>
              <a:t>Наблюдательный Совет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14688" y="1571625"/>
            <a:ext cx="1643062" cy="660400"/>
          </a:xfrm>
          <a:prstGeom prst="roundRect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70C0"/>
                </a:solidFill>
                <a:latin typeface="Arial Narrow" pitchFamily="34" charset="0"/>
              </a:rPr>
              <a:t>Комитет по рискам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86438" y="1571625"/>
            <a:ext cx="1428750" cy="660400"/>
          </a:xfrm>
          <a:prstGeom prst="roundRect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70C0"/>
                </a:solidFill>
                <a:latin typeface="Arial Narrow" pitchFamily="34" charset="0"/>
              </a:rPr>
              <a:t>Правление</a:t>
            </a:r>
          </a:p>
        </p:txBody>
      </p:sp>
      <p:grpSp>
        <p:nvGrpSpPr>
          <p:cNvPr id="19468" name="Группа 10"/>
          <p:cNvGrpSpPr>
            <a:grpSpLocks/>
          </p:cNvGrpSpPr>
          <p:nvPr/>
        </p:nvGrpSpPr>
        <p:grpSpPr bwMode="auto">
          <a:xfrm>
            <a:off x="2428875" y="1643063"/>
            <a:ext cx="642938" cy="406400"/>
            <a:chOff x="1882616" y="-4432"/>
            <a:chExt cx="524393" cy="406239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1882616" y="-4432"/>
              <a:ext cx="524393" cy="4062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1882616" y="76498"/>
              <a:ext cx="402682" cy="244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>
                <a:latin typeface="Arial Narrow" pitchFamily="34" charset="0"/>
              </a:endParaRPr>
            </a:p>
          </p:txBody>
        </p:sp>
      </p:grpSp>
      <p:grpSp>
        <p:nvGrpSpPr>
          <p:cNvPr id="19469" name="Группа 10"/>
          <p:cNvGrpSpPr>
            <a:grpSpLocks/>
          </p:cNvGrpSpPr>
          <p:nvPr/>
        </p:nvGrpSpPr>
        <p:grpSpPr bwMode="auto">
          <a:xfrm>
            <a:off x="4929188" y="1643063"/>
            <a:ext cx="642937" cy="406400"/>
            <a:chOff x="1882616" y="-4432"/>
            <a:chExt cx="524393" cy="406239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1882616" y="-4432"/>
              <a:ext cx="524393" cy="4062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 вправо 4"/>
            <p:cNvSpPr/>
            <p:nvPr/>
          </p:nvSpPr>
          <p:spPr>
            <a:xfrm>
              <a:off x="1882616" y="76498"/>
              <a:ext cx="402682" cy="244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>
                <a:latin typeface="Arial Narrow" pitchFamily="34" charset="0"/>
              </a:endParaRPr>
            </a:p>
          </p:txBody>
        </p:sp>
      </p:grpSp>
      <p:sp>
        <p:nvSpPr>
          <p:cNvPr id="19470" name="TextBox 27"/>
          <p:cNvSpPr txBox="1">
            <a:spLocks noChangeArrowheads="1"/>
          </p:cNvSpPr>
          <p:nvPr/>
        </p:nvSpPr>
        <p:spPr bwMode="auto">
          <a:xfrm>
            <a:off x="714375" y="221456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Arial Narrow" pitchFamily="34" charset="0"/>
                <a:cs typeface="Times New Roman" pitchFamily="18" charset="0"/>
              </a:rPr>
              <a:t>обеспечивает в Банке организацию системы управления рисками</a:t>
            </a:r>
            <a:endParaRPr lang="ru-RU" sz="1200">
              <a:latin typeface="Arial Narrow" pitchFamily="34" charset="0"/>
            </a:endParaRPr>
          </a:p>
        </p:txBody>
      </p:sp>
      <p:sp>
        <p:nvSpPr>
          <p:cNvPr id="19471" name="TextBox 28"/>
          <p:cNvSpPr txBox="1">
            <a:spLocks noChangeArrowheads="1"/>
          </p:cNvSpPr>
          <p:nvPr/>
        </p:nvSpPr>
        <p:spPr bwMode="auto">
          <a:xfrm>
            <a:off x="3214688" y="2214563"/>
            <a:ext cx="171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Arial Narrow" pitchFamily="34" charset="0"/>
                <a:cs typeface="Times New Roman" pitchFamily="18" charset="0"/>
              </a:rPr>
              <a:t>осуществляет внутренний мониторинг выполнения стратегических ориентиров в сфере управления рисками, принятых Наблюдательным советом</a:t>
            </a:r>
            <a:endParaRPr lang="ru-RU" sz="1200">
              <a:latin typeface="Arial Narrow" pitchFamily="34" charset="0"/>
            </a:endParaRPr>
          </a:p>
        </p:txBody>
      </p:sp>
      <p:sp>
        <p:nvSpPr>
          <p:cNvPr id="19472" name="TextBox 29"/>
          <p:cNvSpPr txBox="1">
            <a:spLocks noChangeArrowheads="1"/>
          </p:cNvSpPr>
          <p:nvPr/>
        </p:nvSpPr>
        <p:spPr bwMode="auto">
          <a:xfrm>
            <a:off x="5786438" y="2214563"/>
            <a:ext cx="1428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Arial Narrow" pitchFamily="34" charset="0"/>
                <a:cs typeface="Times New Roman" pitchFamily="18" charset="0"/>
              </a:rPr>
              <a:t>обеспечивает выполнение Банком целей и задач, установленных Наблюдательным советом в сфере управления рисками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29313" y="3643313"/>
            <a:ext cx="1857375" cy="660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Специальное  структурное подразделение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86125" y="3929063"/>
            <a:ext cx="1643063" cy="803275"/>
          </a:xfrm>
          <a:prstGeom prst="roundRect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Комитет по  управлению рисками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2938" y="3929063"/>
            <a:ext cx="1714500" cy="803275"/>
          </a:xfrm>
          <a:prstGeom prst="roundRect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Должностное лицо, ответственное за управление рисками</a:t>
            </a:r>
          </a:p>
        </p:txBody>
      </p: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714375" y="4714875"/>
            <a:ext cx="1428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Arial Narrow" pitchFamily="34" charset="0"/>
                <a:cs typeface="Times New Roman" pitchFamily="18" charset="0"/>
              </a:rPr>
              <a:t>обеспечивает общую координацию работы банка по совершенствованию системы управления рисками</a:t>
            </a:r>
          </a:p>
          <a:p>
            <a:endParaRPr lang="ru-RU" sz="1200">
              <a:latin typeface="Arial Narrow" pitchFamily="34" charset="0"/>
            </a:endParaRPr>
          </a:p>
        </p:txBody>
      </p:sp>
      <p:sp>
        <p:nvSpPr>
          <p:cNvPr id="19477" name="TextBox 34"/>
          <p:cNvSpPr txBox="1">
            <a:spLocks noChangeArrowheads="1"/>
          </p:cNvSpPr>
          <p:nvPr/>
        </p:nvSpPr>
        <p:spPr bwMode="auto">
          <a:xfrm>
            <a:off x="3357563" y="4643438"/>
            <a:ext cx="157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Arial Narrow" pitchFamily="34" charset="0"/>
                <a:cs typeface="Times New Roman" pitchFamily="18" charset="0"/>
              </a:rPr>
              <a:t>осуществляет контроль принимаемых Банком рисков и управления банковскими рисками</a:t>
            </a:r>
          </a:p>
          <a:p>
            <a:endParaRPr lang="ru-RU" sz="1200">
              <a:latin typeface="Arial Narrow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929313" y="4357688"/>
            <a:ext cx="1857375" cy="660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Внутренние и структурные подразделения Банка</a:t>
            </a:r>
          </a:p>
        </p:txBody>
      </p:sp>
      <p:grpSp>
        <p:nvGrpSpPr>
          <p:cNvPr id="19479" name="Группа 14"/>
          <p:cNvGrpSpPr>
            <a:grpSpLocks/>
          </p:cNvGrpSpPr>
          <p:nvPr/>
        </p:nvGrpSpPr>
        <p:grpSpPr bwMode="auto">
          <a:xfrm>
            <a:off x="2500313" y="4143375"/>
            <a:ext cx="523875" cy="406400"/>
            <a:chOff x="1882616" y="-4432"/>
            <a:chExt cx="524393" cy="406239"/>
          </a:xfrm>
        </p:grpSpPr>
        <p:sp>
          <p:nvSpPr>
            <p:cNvPr id="38" name="Стрелка вправо 37"/>
            <p:cNvSpPr/>
            <p:nvPr/>
          </p:nvSpPr>
          <p:spPr>
            <a:xfrm>
              <a:off x="1882616" y="-4432"/>
              <a:ext cx="524393" cy="4062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>
              <a:off x="1882616" y="76499"/>
              <a:ext cx="402034" cy="244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>
                <a:latin typeface="Arial Narrow" pitchFamily="34" charset="0"/>
              </a:endParaRPr>
            </a:p>
          </p:txBody>
        </p:sp>
      </p:grpSp>
      <p:grpSp>
        <p:nvGrpSpPr>
          <p:cNvPr id="19480" name="Группа 14"/>
          <p:cNvGrpSpPr>
            <a:grpSpLocks/>
          </p:cNvGrpSpPr>
          <p:nvPr/>
        </p:nvGrpSpPr>
        <p:grpSpPr bwMode="auto">
          <a:xfrm>
            <a:off x="5072063" y="4071938"/>
            <a:ext cx="523875" cy="406400"/>
            <a:chOff x="1882616" y="-4432"/>
            <a:chExt cx="524393" cy="406239"/>
          </a:xfrm>
        </p:grpSpPr>
        <p:sp>
          <p:nvSpPr>
            <p:cNvPr id="41" name="Стрелка вправо 40"/>
            <p:cNvSpPr/>
            <p:nvPr/>
          </p:nvSpPr>
          <p:spPr>
            <a:xfrm>
              <a:off x="1882616" y="-4432"/>
              <a:ext cx="524393" cy="4062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 вправо 4"/>
            <p:cNvSpPr/>
            <p:nvPr/>
          </p:nvSpPr>
          <p:spPr>
            <a:xfrm>
              <a:off x="1882616" y="76498"/>
              <a:ext cx="402034" cy="244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>
                <a:latin typeface="Arial Narrow" pitchFamily="34" charset="0"/>
              </a:endParaRPr>
            </a:p>
          </p:txBody>
        </p:sp>
      </p:grpSp>
      <p:sp>
        <p:nvSpPr>
          <p:cNvPr id="1948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1214438"/>
            <a:ext cx="8572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Система внутреннего контроля  Банка имеет многоуровневую организационную структуру соответствующую характеру и объемам осуществляемых операций.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Реализация внутреннего контроля осуществляется на следующих уровнях: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857375" y="642938"/>
            <a:ext cx="447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Система внутреннего контроля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500063" y="2143125"/>
            <a:ext cx="2143125" cy="642938"/>
          </a:xfrm>
          <a:prstGeom prst="homePlate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Наблюдательный совет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857750" y="4071938"/>
            <a:ext cx="2143125" cy="135731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Иные структурные</a:t>
            </a:r>
          </a:p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подразделения и сотрудники Банка</a:t>
            </a:r>
          </a:p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в соответствии с установленными требованиями</a:t>
            </a:r>
          </a:p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ЛНПА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214563" y="4071938"/>
            <a:ext cx="2286000" cy="135731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Специальное структурное</a:t>
            </a:r>
          </a:p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подразделение</a:t>
            </a:r>
          </a:p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ответственное за осуществление финансового</a:t>
            </a:r>
          </a:p>
          <a:p>
            <a:pPr algn="ctr">
              <a:defRPr/>
            </a:pPr>
            <a:r>
              <a:rPr lang="ru-RU" sz="1200" dirty="0">
                <a:solidFill>
                  <a:srgbClr val="FFE101"/>
                </a:solidFill>
                <a:latin typeface="Arial Narrow" pitchFamily="34" charset="0"/>
                <a:cs typeface="Times New Roman" pitchFamily="18" charset="0"/>
              </a:rPr>
              <a:t>Мониторинга в сфере ПОД/ФТ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6643688" y="2998788"/>
            <a:ext cx="1428750" cy="858837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Служба внутреннего аудита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3714750" y="2998788"/>
            <a:ext cx="2714625" cy="858837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Структурное подразделение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по осуществлению внутреннего контроля в Банке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6786563" y="2143125"/>
            <a:ext cx="1785937" cy="714375"/>
          </a:xfrm>
          <a:prstGeom prst="homePlate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Главный бухгалтер и его заместители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1000125" y="3000375"/>
            <a:ext cx="2500313" cy="84137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Должностное лицо, ответственное за организацию внутреннего контроля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857500" y="2143125"/>
            <a:ext cx="1857375" cy="642938"/>
          </a:xfrm>
          <a:prstGeom prst="homePlate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Аудиторский комитет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5000625" y="2143125"/>
            <a:ext cx="1643063" cy="642938"/>
          </a:xfrm>
          <a:prstGeom prst="homePlate">
            <a:avLst/>
          </a:prstGeom>
          <a:solidFill>
            <a:srgbClr val="EFD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Правление</a:t>
            </a: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3071813" y="5572125"/>
            <a:ext cx="5786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 Narrow" pitchFamily="34" charset="0"/>
                <a:cs typeface="Times New Roman" pitchFamily="18" charset="0"/>
              </a:rPr>
              <a:t>Построение работы банком будет осуществляться  в направлении осознания всеми сотрудниками своей роли в процессе внутреннего контроля и принятия полноценного участия в этом процессе.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497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8247063" cy="504825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0070C0"/>
                </a:solidFill>
                <a:latin typeface="Arial Narrow" pitchFamily="34" charset="0"/>
              </a:rPr>
              <a:t>Позиционирование 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5292725" y="333375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одзаголовок 2"/>
          <p:cNvSpPr txBox="1">
            <a:spLocks/>
          </p:cNvSpPr>
          <p:nvPr/>
        </p:nvSpPr>
        <p:spPr bwMode="auto">
          <a:xfrm>
            <a:off x="565150" y="3284538"/>
            <a:ext cx="42941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1300">
                <a:latin typeface="Arial Narrow" pitchFamily="34" charset="0"/>
              </a:rPr>
              <a:t>Удовлетворение потребностей наших Клиентов в современных, доступных и качественных банковских услугах, содействие успеху в достижении целей и предоставление широкого спектра финансовых инструментов предприятиям всех форм собственности - на базе клиентоориентированной,  высокоэффективной, динамично развивающейся бизнес-модели, современных информационных технологий и высоких стандартов обслуживания.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539750" y="1844675"/>
            <a:ext cx="4248150" cy="666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Универсальный коммерческий банк</a:t>
            </a:r>
            <a:b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с преобладающей долей розничных услуг.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539750" y="2708275"/>
            <a:ext cx="381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Миссия банка</a:t>
            </a:r>
          </a:p>
        </p:txBody>
      </p:sp>
      <p:pic>
        <p:nvPicPr>
          <p:cNvPr id="3082" name="Picture 26" descr="http://rabota5.ru/photo/zarabotat-na-pokaze-reklamy-na-svoem-saite-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100" y="2227263"/>
            <a:ext cx="35814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500188" y="642938"/>
            <a:ext cx="6704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itchFamily="34" charset="0"/>
              </a:rPr>
              <a:t>Планируемые показатели деятельности </a:t>
            </a: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банка*</a:t>
            </a:r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1357298"/>
          <a:ext cx="4038600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572000" y="1428736"/>
          <a:ext cx="403860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357290" y="3929066"/>
          <a:ext cx="6657974" cy="207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513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6143644"/>
            <a:ext cx="2537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* В денежных знаках образца 2000 года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500188" y="642938"/>
            <a:ext cx="6589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Планируемые показатели деятельности банка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214546" y="3786190"/>
          <a:ext cx="4038600" cy="224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14422"/>
          <a:ext cx="4371966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71472" y="1214422"/>
          <a:ext cx="40386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537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338" y="1071563"/>
            <a:ext cx="60706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00375" y="4071938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 Narrow" pitchFamily="34" charset="0"/>
              </a:rPr>
              <a:t>Ваш разумный партнер!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9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Заголовок 1"/>
          <p:cNvSpPr>
            <a:spLocks noGrp="1"/>
          </p:cNvSpPr>
          <p:nvPr>
            <p:ph type="ctrTitle"/>
          </p:nvPr>
        </p:nvSpPr>
        <p:spPr>
          <a:xfrm>
            <a:off x="428625" y="714375"/>
            <a:ext cx="5461000" cy="504825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0070C0"/>
                </a:solidFill>
                <a:latin typeface="Arial Narrow" pitchFamily="34" charset="0"/>
              </a:rPr>
              <a:t>Текущее положение банка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28625" y="1214438"/>
            <a:ext cx="3714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Arial Narrow" pitchFamily="34" charset="0"/>
                <a:cs typeface="Times New Roman" pitchFamily="18" charset="0"/>
              </a:rPr>
              <a:t>ОАО «Евроторгинвестбанк» основан в 2002 году, зарегистрирован по адресу Республика Беларусь, 220075, г. Минск, переулок Промышленный, 11. Основным акционером банка является ООО «Евроторг»</a:t>
            </a: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4286250" y="1214438"/>
            <a:ext cx="45005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Arial Narrow" pitchFamily="34" charset="0"/>
                <a:cs typeface="Times New Roman" pitchFamily="18" charset="0"/>
              </a:rPr>
              <a:t>Лицензия Национального банка Республики Беларусь на осуществление банковской деятельности №26 от 28 мая 2013 г. </a:t>
            </a:r>
          </a:p>
          <a:p>
            <a:r>
              <a:rPr lang="ru-RU" sz="1300">
                <a:latin typeface="Arial Narrow" pitchFamily="34" charset="0"/>
                <a:cs typeface="Times New Roman" pitchFamily="18" charset="0"/>
              </a:rPr>
              <a:t>Лицензия №02200/5200-12-1134 на право осуществления профессиональной и биржевой деятельности по ценным бумагам от 29 ноября 2012 г.</a:t>
            </a:r>
          </a:p>
        </p:txBody>
      </p:sp>
      <p:sp>
        <p:nvSpPr>
          <p:cNvPr id="4105" name="Прямоугольник 11"/>
          <p:cNvSpPr>
            <a:spLocks noChangeArrowheads="1"/>
          </p:cNvSpPr>
          <p:nvPr/>
        </p:nvSpPr>
        <p:spPr bwMode="auto">
          <a:xfrm>
            <a:off x="428625" y="2571750"/>
            <a:ext cx="835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Наиболее существенные изменения в показателях работы Банка за последний год представлены в таблице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денежных знаках образца 2000 года в млн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р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85938" y="3286125"/>
          <a:ext cx="6072230" cy="20814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084"/>
                <a:gridCol w="2778664"/>
                <a:gridCol w="958218"/>
                <a:gridCol w="1000132"/>
                <a:gridCol w="1000132"/>
              </a:tblGrid>
              <a:tr h="218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01.01.2015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01.01.201</a:t>
                      </a:r>
                      <a:r>
                        <a:rPr lang="en-US" sz="1300" dirty="0" smtClean="0"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 Narrow" pitchFamily="34" charset="0"/>
                          <a:cs typeface="Times New Roman" pitchFamily="18" charset="0"/>
                        </a:rPr>
                        <a:t>Изменение</a:t>
                      </a: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</a:tr>
              <a:tr h="218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cs typeface="Times New Roman" pitchFamily="18" charset="0"/>
                        </a:rPr>
                        <a:t>Уставный фонд 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341 516,1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430 000</a:t>
                      </a: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+88 483,9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 Narrow" pitchFamily="34" charset="0"/>
                          <a:cs typeface="Times New Roman" pitchFamily="18" charset="0"/>
                        </a:rPr>
                        <a:t>Нормативный капитал</a:t>
                      </a: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338 592,2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457 411</a:t>
                      </a: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+118</a:t>
                      </a:r>
                      <a:r>
                        <a:rPr lang="ru-RU" sz="1300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819,3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 Narrow" pitchFamily="34" charset="0"/>
                          <a:cs typeface="Times New Roman" pitchFamily="18" charset="0"/>
                        </a:rPr>
                        <a:t>Активы банка</a:t>
                      </a: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829 820,1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815 330,0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-14 490,1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cs typeface="Times New Roman" pitchFamily="18" charset="0"/>
                        </a:rPr>
                        <a:t>Кредитный портфель физических </a:t>
                      </a:r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лиц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152 245,7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207 615,0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+55 369,3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cs typeface="Times New Roman" pitchFamily="18" charset="0"/>
                        </a:rPr>
                        <a:t>Кредитный портфель юридических </a:t>
                      </a:r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лиц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346 006,0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310 070,0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-35 936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cs typeface="Times New Roman" pitchFamily="18" charset="0"/>
                        </a:rPr>
                        <a:t>Средства клиентов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217 431,0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219 758,0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+2 327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 Narrow" pitchFamily="34" charset="0"/>
                          <a:cs typeface="Times New Roman" pitchFamily="18" charset="0"/>
                        </a:rPr>
                        <a:t>Прибыль банка</a:t>
                      </a:r>
                      <a:endParaRPr lang="ru-RU" sz="130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7 119,0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20 103,7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+12 984,7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cs typeface="Times New Roman" pitchFamily="18" charset="0"/>
                        </a:rPr>
                        <a:t>Численность персонала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9" marR="668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394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438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+44</a:t>
                      </a:r>
                      <a:endParaRPr lang="ru-RU" sz="13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15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3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571500" y="1500188"/>
            <a:ext cx="8323263" cy="787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Банковская система Республики Беларусь насчитывает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26 банков.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 состоянию на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01.01.2016 г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ОАО «Евроторгинвестбанк» занимает следующие позиции: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214313" y="785813"/>
            <a:ext cx="89296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Текущее положение банка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14500" y="2357438"/>
          <a:ext cx="5616989" cy="1928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857"/>
                <a:gridCol w="1721132"/>
              </a:tblGrid>
              <a:tr h="54692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Рейтинги по</a:t>
                      </a:r>
                      <a:r>
                        <a:rPr lang="ru-RU" sz="13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объемам</a:t>
                      </a:r>
                      <a:endParaRPr lang="ru-RU" sz="13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01.01.2015</a:t>
                      </a:r>
                      <a:endParaRPr lang="ru-RU" sz="13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</a:tr>
              <a:tr h="34547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3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величине активов</a:t>
                      </a:r>
                      <a:endParaRPr lang="ru-RU" sz="1300" dirty="0">
                        <a:solidFill>
                          <a:srgbClr val="174F9A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25</a:t>
                      </a:r>
                      <a:endParaRPr lang="ru-RU" sz="1300" dirty="0">
                        <a:solidFill>
                          <a:srgbClr val="174F9A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</a:tr>
              <a:tr h="34547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величине нормативного капитала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</a:tr>
              <a:tr h="34547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По объему</a:t>
                      </a:r>
                      <a:r>
                        <a:rPr lang="ru-RU" sz="13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кредитов физ.лицам</a:t>
                      </a:r>
                      <a:endParaRPr lang="ru-RU" sz="1300" dirty="0">
                        <a:solidFill>
                          <a:srgbClr val="174F9A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rgbClr val="174F9A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</a:tr>
              <a:tr h="34547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По объему кредитов юр.лицам</a:t>
                      </a:r>
                      <a:endParaRPr lang="ru-RU" sz="1300" dirty="0">
                        <a:solidFill>
                          <a:srgbClr val="174F9A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  <a:cs typeface="Times New Roman" pitchFamily="18" charset="0"/>
                        </a:rPr>
                        <a:t>21</a:t>
                      </a:r>
                      <a:endParaRPr lang="en-US" sz="13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6" marR="91446" marT="45695" marB="45695" anchor="ctr"/>
                </a:tc>
              </a:tr>
            </a:tbl>
          </a:graphicData>
        </a:graphic>
      </p:graphicFrame>
      <p:sp>
        <p:nvSpPr>
          <p:cNvPr id="5138" name="TextBox 8"/>
          <p:cNvSpPr txBox="1">
            <a:spLocks noChangeArrowheads="1"/>
          </p:cNvSpPr>
          <p:nvPr/>
        </p:nvSpPr>
        <p:spPr bwMode="auto">
          <a:xfrm>
            <a:off x="714375" y="4286250"/>
            <a:ext cx="7643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Arial Narrow" pitchFamily="34" charset="0"/>
                <a:cs typeface="Times New Roman" pitchFamily="18" charset="0"/>
              </a:rPr>
              <a:t>Качество активов, подверженных кредитному риску, находятся на приемлемом для банка уровне, просроченная задолженность по состоянию на 01.01.2016 составляет 1,5%</a:t>
            </a:r>
          </a:p>
        </p:txBody>
      </p:sp>
      <p:sp>
        <p:nvSpPr>
          <p:cNvPr id="5139" name="TextBox 9"/>
          <p:cNvSpPr txBox="1">
            <a:spLocks noChangeArrowheads="1"/>
          </p:cNvSpPr>
          <p:nvPr/>
        </p:nvSpPr>
        <p:spPr bwMode="auto">
          <a:xfrm>
            <a:off x="714375" y="4929188"/>
            <a:ext cx="76438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 состоянию на 01.01.2016 Банком выполняются все нормативы безопасного функционирования за исключением  показателя нормативного капитала банка, который составил 22,5 млн.евро при нормативе 25,0млн.евро. (с 01.01.2016 норматив минимального размера нормативного капитала установлен в размере 450,0 млрд.руб</a:t>
            </a: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100" dirty="0" smtClean="0">
                <a:latin typeface="Arial Narrow" pitchFamily="34" charset="0"/>
                <a:cs typeface="Times New Roman" pitchFamily="18" charset="0"/>
              </a:rPr>
              <a:t>(в денежных знаках образца 2000 года)</a:t>
            </a: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)</a:t>
            </a:r>
            <a:endParaRPr lang="ru-RU" sz="13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14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1"/>
          <p:cNvSpPr>
            <a:spLocks noGrp="1"/>
          </p:cNvSpPr>
          <p:nvPr>
            <p:ph type="ctrTitle"/>
          </p:nvPr>
        </p:nvSpPr>
        <p:spPr>
          <a:xfrm>
            <a:off x="500063" y="714375"/>
            <a:ext cx="8424862" cy="360363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0070C0"/>
                </a:solidFill>
                <a:latin typeface="Arial Narrow" pitchFamily="34" charset="0"/>
              </a:rPr>
              <a:t>Региональная структура банка на 01.01.201</a:t>
            </a:r>
            <a:r>
              <a:rPr lang="en-US" sz="280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280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00" y="1557338"/>
            <a:ext cx="26146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500063" y="1071563"/>
            <a:ext cx="4214812" cy="13287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Сеть банка помимо головного офиса  представлена: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endParaRPr lang="ru-RU" sz="6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20 Центрами банковских услуг (ЦБУ),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11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дополнительных офисов (касса + рабочее место)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 пунктом обмена валют (ПОВ),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 касс вне места нахождения банка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571500" y="2286000"/>
            <a:ext cx="35004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Присутствие банка обеспечено в следующих </a:t>
            </a:r>
            <a:r>
              <a:rPr lang="ru-RU" sz="14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городах</a:t>
            </a:r>
            <a:r>
              <a:rPr lang="ru-RU" sz="1400" b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Минск 7 ЦБУ, 1 ПОВ</a:t>
            </a:r>
            <a:b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Витебск 1 ЦБУ,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Брест 1 ЦБУ,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Гомель 1 ЦБУ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Гродно 1 ЦБУ,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Могилев 1 ЦБУ</a:t>
            </a:r>
            <a:b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Речица 1 ЦБУ</a:t>
            </a:r>
            <a:b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Лида 1 ЦБУ</a:t>
            </a:r>
            <a:b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Бобруйск 1 ЦБУ,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Жлобин 1 ЦБУ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</a:t>
            </a:r>
            <a:r>
              <a:rPr lang="ru-RU" sz="1300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Воложин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Слоним 1 ЦБУ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Ельск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Наровля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Климовичи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Старые дороги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Борисов 1 ЦБУ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Мосты 1 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Пинск 1 ЦБУ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Жодино 1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Молодечно 1 ЦБУ</a:t>
            </a:r>
          </a:p>
        </p:txBody>
      </p:sp>
      <p:sp>
        <p:nvSpPr>
          <p:cNvPr id="6154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\\irb.inside\dfsirb\PersonalDocsOffice2\Minsk\Office2\PrudnikovaKV\Desktop\Кар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7" y="1763465"/>
            <a:ext cx="4981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" y="1428750"/>
            <a:ext cx="4286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Конкурентные преимущества Банка: 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высокая </a:t>
            </a: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скорость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 реагирования на изменения рыночной среды;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система </a:t>
            </a: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лояльности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Банка к клиентам;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удобство и доступность 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- присутствие точек продаж (ЦБУ, УРМ) в местах с высокой клиентской проходимостью, удлиненный график работы указанных точек;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гибкость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 – способность быстро реагировать на потребности Клиента, оперативность, прозрачность сделок, простота;</a:t>
            </a:r>
          </a:p>
          <a:p>
            <a:pPr>
              <a:defRPr/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286000" y="714375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Конкурентная среда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4929188" y="1428750"/>
            <a:ext cx="38576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Слабые стороны Банка: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уровень технической и технологической оснащенности уступает банкам-конкурентам;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недостаточный размер капитала Банка, ограничивающий проведение активных операций Банка;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отсутствие лицензионных полномочий на осуществление банковских операций по привлечению денежных средств физических лиц, не являющихся индивидуальными предпринимателями, на счета и (или) во вклады (депозиты) и (или) открытию и ведению банковских счетов таких физических лиц;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отсутствие карточных продуктов (в том числе отсутствие </a:t>
            </a:r>
            <a:r>
              <a:rPr lang="ru-RU" sz="1400" dirty="0" err="1">
                <a:latin typeface="Arial Narrow" pitchFamily="34" charset="0"/>
                <a:cs typeface="Times New Roman" pitchFamily="18" charset="0"/>
              </a:rPr>
              <a:t>зарплатных</a:t>
            </a: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проектов);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Arial Narrow" pitchFamily="34" charset="0"/>
                <a:cs typeface="Times New Roman" pitchFamily="18" charset="0"/>
              </a:rPr>
              <a:t> низкий уровень узнаваемости Банка.</a:t>
            </a:r>
          </a:p>
          <a:p>
            <a:pPr>
              <a:defRPr/>
            </a:pPr>
            <a:endParaRPr lang="ru-RU" sz="1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642938" y="5214938"/>
            <a:ext cx="8072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Arial Narrow" pitchFamily="34" charset="0"/>
                <a:cs typeface="Times New Roman" pitchFamily="18" charset="0"/>
              </a:rPr>
              <a:t>Дальнейшее развитие Банк планирует по пути максимального использования своих конкурентных преимуществ и проведения комплекса мероприятий по увеличению технического и технологического потенциала, а также росту валюты баланса</a:t>
            </a:r>
          </a:p>
        </p:txBody>
      </p:sp>
      <p:sp>
        <p:nvSpPr>
          <p:cNvPr id="7177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785813" y="2000250"/>
            <a:ext cx="78581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Достижение Банком лидирующих позиций по качеству, спектру услуг и уровню обслуживания среди банков Республики Беларусь;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Повышение уровня удовлетворенности Клиентов качеством предоставляемых услуг, расширение каналов взаимодействия с Клиентами;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Совершенствование системы управления Банком, оптимизация бизнес-процессов;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Применение современных и инновационных финансовых и информационных технологий, обеспечивающих для Клиента простоту и оперативность обслуживания;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Увеличение клиентской и ресурсной базы, развитие новых каналов дистрибуции;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Обеспечение высокого уровня подготовленности персонала для ведения активных продаж и управления взаимоотношениями с Клиентами, скоординированная работа которых обеспечивает успех Банку и его Клиентам; 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Внедрение эффективной системы мотивации и карьерного роста;</a:t>
            </a:r>
            <a:r>
              <a:rPr lang="ru-RU" sz="1200"/>
              <a:t> 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>
                <a:latin typeface="Arial Narrow" pitchFamily="34" charset="0"/>
                <a:cs typeface="Times New Roman" pitchFamily="18" charset="0"/>
              </a:rPr>
              <a:t>Повышение показателей прибыли и рентабельности;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" y="1285875"/>
            <a:ext cx="8286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Основными целевыми ориентирами развития на 2015 – 2017 выступают:</a:t>
            </a:r>
          </a:p>
        </p:txBody>
      </p:sp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2428875" y="714375"/>
            <a:ext cx="438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Стратегические цели и задачи</a:t>
            </a:r>
          </a:p>
        </p:txBody>
      </p:sp>
      <p:sp>
        <p:nvSpPr>
          <p:cNvPr id="820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8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2428875" y="714375"/>
            <a:ext cx="438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Стратегические цели и задачи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2285992"/>
            <a:ext cx="8215370" cy="3093154"/>
          </a:xfrm>
          <a:prstGeom prst="rect">
            <a:avLst/>
          </a:prstGeom>
          <a:noFill/>
        </p:spPr>
        <p:txBody>
          <a:bodyPr numCol="2" spcCol="180000"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Расширение клиентской и ресурсной базы банка,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Увеличение суммарных активов и оптимизация структуры активов и пассивов,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Повышение уровня узнаваемости бренда,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Обеспечение рентабельности всех направлений деятельности банка,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Получение разрешения Национального банка Республики Беларусь на осуществление операций по привлечению средств физических лиц во вклады и открытию и ведению банковских счетов физических лиц,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Совершенствование организационной структуры Банка,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Совершенствование кадровой политики Банка,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ru-RU" sz="1300" dirty="0"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ru-RU" sz="1300" dirty="0"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ru-RU" sz="1300" dirty="0"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Повышение эффективности системы управления рисками, процедур внутреннего контроля, процедур планирования и совершенствование системы управленческой отчетности,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Внедрение новых банковских операций и услуг,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Повышение уровня технологической и технической оснащенности Банка,</a:t>
            </a:r>
          </a:p>
          <a:p>
            <a:pPr algn="just"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Увеличение объемов требований Банка к экономике,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Расширение кредитования физических лиц,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Развитие и оптимизация корреспондентской сети Банка,</a:t>
            </a: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Развитие международного бизнеса, налаживание сотрудничества с международными финансовыми организациями.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5" y="1143000"/>
            <a:ext cx="8429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Достижение поставленных целей Банком будет обеспечиваться за счет реализации следующих задач: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224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Прямоугольник 68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9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428875" y="714375"/>
            <a:ext cx="4271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 Narrow" pitchFamily="34" charset="0"/>
              </a:rPr>
              <a:t>Развитие розничного бизнеса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14313" y="1143000"/>
            <a:ext cx="86439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Arial Narrow" pitchFamily="34" charset="0"/>
                <a:cs typeface="Times New Roman" pitchFamily="18" charset="0"/>
              </a:rPr>
              <a:t>На текущий момент приоритетным направлением работы Банка является потребительское кредитование физических лиц. Банк имеет довольно развитую систему потребительского кредитования, в том числе отлаженные процедуры принятия решения и непосредственной выдачи кредитов, гибкую систему в части предлагаемых кредитных продуктов в сфере наличного и безналичного кредитования, эффективную систему работы с проблемной задолженностью, разработана система лояльности для удержания клиентов. Сформированные подходы обеспечивают достаточно высокое качество кредитной задолженности физических лиц.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572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Стратегия развития розничного бизнеса в ближайшие три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года.  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285750" y="2571750"/>
            <a:ext cx="85725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Выход на рынок привлечения денежных средств населения во вклады</a:t>
            </a:r>
            <a:r>
              <a:rPr lang="en-US" sz="1300" dirty="0">
                <a:latin typeface="Arial Narrow" pitchFamily="34" charset="0"/>
                <a:cs typeface="Times New Roman" pitchFamily="18" charset="0"/>
              </a:rPr>
              <a:t>;</a:t>
            </a:r>
            <a:endParaRPr lang="ru-RU" sz="1300" dirty="0">
              <a:latin typeface="Arial Narrow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Развитие </a:t>
            </a:r>
            <a:r>
              <a:rPr lang="ru-RU" sz="1300" dirty="0" err="1">
                <a:latin typeface="Arial Narrow" pitchFamily="34" charset="0"/>
                <a:cs typeface="Times New Roman" pitchFamily="18" charset="0"/>
              </a:rPr>
              <a:t>зарплатных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 проектов, развитие дистанционных каналов </a:t>
            </a: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обслуживания;</a:t>
            </a:r>
            <a:endParaRPr lang="ru-RU" sz="1300" dirty="0">
              <a:latin typeface="Arial Narrow" pitchFamily="34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Повышение эффективности точек продаж;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Реализация </a:t>
            </a:r>
            <a:r>
              <a:rPr lang="ru-RU" sz="1300" dirty="0" err="1">
                <a:latin typeface="Arial Narrow" pitchFamily="34" charset="0"/>
                <a:cs typeface="Times New Roman" pitchFamily="18" charset="0"/>
              </a:rPr>
              <a:t>кобрендинговых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 проектов;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Открытие и ведение </a:t>
            </a: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текущих счетов физических 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лиц;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Внедрение стандартов качества обслуживания Клиентов и стандартов управления продажами;</a:t>
            </a:r>
          </a:p>
          <a:p>
            <a:pPr algn="just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v"/>
            </a:pP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Построение 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системы управления отношениями с клиентами.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Развитие системы дистанционного банковского обслуживания, терминальной сети по приему платежей через АИС ЕРИП, системы расчетов с использованием электронных денег;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Стандартизация и оптимизация рабочих процессов с целью сокращения времени на операции с физическими лицами с одновременным улучшением качества обслуживания;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300" dirty="0">
                <a:latin typeface="Arial Narrow" pitchFamily="34" charset="0"/>
                <a:cs typeface="Times New Roman" pitchFamily="18" charset="0"/>
              </a:rPr>
              <a:t>Развитие системы </a:t>
            </a:r>
            <a:r>
              <a:rPr lang="en-US" sz="1300" dirty="0">
                <a:latin typeface="Arial Narrow" pitchFamily="34" charset="0"/>
                <a:cs typeface="Times New Roman" pitchFamily="18" charset="0"/>
              </a:rPr>
              <a:t>Online –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 оформления  заявок на различные продукты банка через интернет;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Формирование 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полноценного </a:t>
            </a:r>
            <a:r>
              <a:rPr lang="ru-RU" sz="1300" dirty="0" err="1">
                <a:latin typeface="Arial Narrow" pitchFamily="34" charset="0"/>
                <a:cs typeface="Times New Roman" pitchFamily="18" charset="0"/>
              </a:rPr>
              <a:t>контакт-центра</a:t>
            </a:r>
            <a:r>
              <a:rPr lang="ru-RU" sz="1300" dirty="0">
                <a:latin typeface="Arial Narrow" pitchFamily="34" charset="0"/>
                <a:cs typeface="Times New Roman" pitchFamily="18" charset="0"/>
              </a:rPr>
              <a:t>, который станет каналом продаж банковских </a:t>
            </a:r>
            <a:r>
              <a:rPr lang="ru-RU" sz="1300" dirty="0" smtClean="0">
                <a:latin typeface="Arial Narrow" pitchFamily="34" charset="0"/>
                <a:cs typeface="Times New Roman" pitchFamily="18" charset="0"/>
              </a:rPr>
              <a:t>продуктов.</a:t>
            </a:r>
            <a:endParaRPr lang="ru-RU" sz="13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249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Стратегический план развития</a:t>
            </a:r>
          </a:p>
          <a:p>
            <a:pPr algn="ctr"/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2660</Words>
  <Application>Microsoft Office PowerPoint</Application>
  <PresentationFormat>Экран (4:3)</PresentationFormat>
  <Paragraphs>310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Позиционирование банка</vt:lpstr>
      <vt:lpstr>Текущее положение банка</vt:lpstr>
      <vt:lpstr>Презентация PowerPoint</vt:lpstr>
      <vt:lpstr>Региональная структура банка на 01.01.2016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Podolyak Dmitry</dc:creator>
  <cp:lastModifiedBy>Prudnikova Kseniya</cp:lastModifiedBy>
  <cp:revision>216</cp:revision>
  <dcterms:created xsi:type="dcterms:W3CDTF">2013-04-22T10:59:29Z</dcterms:created>
  <dcterms:modified xsi:type="dcterms:W3CDTF">2016-06-30T07:30:25Z</dcterms:modified>
</cp:coreProperties>
</file>