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0" r:id="rId4"/>
    <p:sldId id="289" r:id="rId5"/>
    <p:sldId id="298" r:id="rId6"/>
    <p:sldId id="299" r:id="rId7"/>
    <p:sldId id="322" r:id="rId8"/>
    <p:sldId id="331" r:id="rId9"/>
    <p:sldId id="330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101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8" autoAdjust="0"/>
    <p:restoredTop sz="94660" autoAdjust="0"/>
  </p:normalViewPr>
  <p:slideViewPr>
    <p:cSldViewPr>
      <p:cViewPr>
        <p:scale>
          <a:sx n="69" d="100"/>
          <a:sy n="69" d="100"/>
        </p:scale>
        <p:origin x="-2010" y="-6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B157C-8A03-4781-8A2D-01C276E6D45A}" type="datetimeFigureOut">
              <a:rPr lang="ru-RU"/>
              <a:pPr>
                <a:defRPr/>
              </a:pPr>
              <a:t>26.01.2017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1927B-A0EE-460A-AE91-86F6E76527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9F783-42AD-478E-A523-5DA5D0BE44D2}" type="datetimeFigureOut">
              <a:rPr lang="ru-RU"/>
              <a:pPr>
                <a:defRPr/>
              </a:pPr>
              <a:t>26.01.2017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38A84-152E-48C7-B0EB-96F1200900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81186-57D7-4E3B-8DF9-AA78429756C6}" type="datetimeFigureOut">
              <a:rPr lang="ru-RU"/>
              <a:pPr>
                <a:defRPr/>
              </a:pPr>
              <a:t>26.01.2017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B071C-BCA9-40DE-BEF1-22275B6BF8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D6598-7F07-4DE0-AA49-243CEC6AB9AE}" type="datetimeFigureOut">
              <a:rPr lang="ru-RU"/>
              <a:pPr>
                <a:defRPr/>
              </a:pPr>
              <a:t>26.01.2017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E6454-DFF2-4FF4-8D97-C854632F51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CFB27-2460-4485-B21B-FFF5A59548C0}" type="datetimeFigureOut">
              <a:rPr lang="ru-RU"/>
              <a:pPr>
                <a:defRPr/>
              </a:pPr>
              <a:t>26.01.2017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0889F-22D1-4075-AF4D-102E9A5263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48F7DF-3797-4762-B785-CD80889C7628}" type="datetimeFigureOut">
              <a:rPr lang="ru-RU"/>
              <a:pPr>
                <a:defRPr/>
              </a:pPr>
              <a:t>26.01.2017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8B6CD-5F78-425C-B05B-F79213F194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CBA8C-D4C9-4560-A482-B738D1D23DB6}" type="datetimeFigureOut">
              <a:rPr lang="ru-RU"/>
              <a:pPr>
                <a:defRPr/>
              </a:pPr>
              <a:t>26.01.2017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C2160-8EC9-41A6-8704-4A5CE34058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F9CD5-35E1-4E6B-B091-58AB14C2A970}" type="datetimeFigureOut">
              <a:rPr lang="ru-RU"/>
              <a:pPr>
                <a:defRPr/>
              </a:pPr>
              <a:t>26.01.2017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23365-B32A-45D2-B276-94437AD822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08F1B-691C-4500-B5FB-A5BD189383A0}" type="datetimeFigureOut">
              <a:rPr lang="ru-RU"/>
              <a:pPr>
                <a:defRPr/>
              </a:pPr>
              <a:t>26.01.2017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35C28-B3C5-421E-A518-74973C880C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6716A-CC40-483F-A6F6-4ECCC13D35A8}" type="datetimeFigureOut">
              <a:rPr lang="ru-RU"/>
              <a:pPr>
                <a:defRPr/>
              </a:pPr>
              <a:t>26.01.2017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B65A1-DFBA-4B5D-A8C1-698221BF76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D644A-7281-4FBF-A5A9-63CEA5EC6736}" type="datetimeFigureOut">
              <a:rPr lang="ru-RU"/>
              <a:pPr>
                <a:defRPr/>
              </a:pPr>
              <a:t>26.01.2017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7F780-DC79-45FB-ABB5-E3A19E95CB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6F30406-B811-48DC-947E-B7408A6CDBCF}" type="datetimeFigureOut">
              <a:rPr lang="ru-RU"/>
              <a:pPr>
                <a:defRPr/>
              </a:pPr>
              <a:t>26.01.2017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94A1031-2581-4E24-83DD-4B1A887540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\\irb.inside\dfsirb\PersonalDocsOffice2\Minsk\Office2\PodolyakDS\Desktop\sloga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84650" y="4724400"/>
            <a:ext cx="1539875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Прямоугольник 3"/>
          <p:cNvSpPr>
            <a:spLocks noChangeArrowheads="1"/>
          </p:cNvSpPr>
          <p:nvPr/>
        </p:nvSpPr>
        <p:spPr bwMode="auto">
          <a:xfrm>
            <a:off x="0" y="1774825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dirty="0">
                <a:solidFill>
                  <a:srgbClr val="FFE101"/>
                </a:solidFill>
                <a:latin typeface="Arial" pitchFamily="34" charset="0"/>
                <a:cs typeface="Arial" pitchFamily="34" charset="0"/>
              </a:rPr>
              <a:t>О выполнении </a:t>
            </a:r>
            <a:r>
              <a:rPr lang="ru-RU" sz="3200" dirty="0" smtClean="0">
                <a:solidFill>
                  <a:srgbClr val="FFE101"/>
                </a:solidFill>
                <a:latin typeface="Arial" pitchFamily="34" charset="0"/>
                <a:cs typeface="Arial" pitchFamily="34" charset="0"/>
              </a:rPr>
              <a:t>Стратегического плана развития </a:t>
            </a:r>
            <a:r>
              <a:rPr lang="ru-RU" sz="3200" dirty="0">
                <a:solidFill>
                  <a:srgbClr val="FFE101"/>
                </a:solidFill>
                <a:latin typeface="Arial" pitchFamily="34" charset="0"/>
                <a:cs typeface="Arial" pitchFamily="34" charset="0"/>
              </a:rPr>
              <a:t>ОАО «Евроторгинвестбанк»</a:t>
            </a:r>
          </a:p>
          <a:p>
            <a:pPr algn="ctr"/>
            <a:r>
              <a:rPr lang="ru-RU" sz="3200" dirty="0">
                <a:solidFill>
                  <a:srgbClr val="FFE101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sz="3200" dirty="0" smtClean="0">
                <a:solidFill>
                  <a:srgbClr val="FFE101"/>
                </a:solidFill>
                <a:latin typeface="Arial" pitchFamily="34" charset="0"/>
                <a:cs typeface="Arial" pitchFamily="34" charset="0"/>
              </a:rPr>
              <a:t>2015 </a:t>
            </a:r>
            <a:r>
              <a:rPr lang="ru-RU" sz="3200" dirty="0">
                <a:solidFill>
                  <a:srgbClr val="FFE101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3200" dirty="0" smtClean="0">
                <a:solidFill>
                  <a:srgbClr val="FFE101"/>
                </a:solidFill>
                <a:latin typeface="Arial" pitchFamily="34" charset="0"/>
                <a:cs typeface="Arial" pitchFamily="34" charset="0"/>
              </a:rPr>
              <a:t>2017</a:t>
            </a:r>
            <a:r>
              <a:rPr lang="en-US" sz="3200" dirty="0" smtClean="0">
                <a:solidFill>
                  <a:srgbClr val="FFE10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>
                <a:solidFill>
                  <a:srgbClr val="FFE101"/>
                </a:solidFill>
                <a:latin typeface="Arial" pitchFamily="34" charset="0"/>
                <a:cs typeface="Arial" pitchFamily="34" charset="0"/>
              </a:rPr>
              <a:t>годы</a:t>
            </a:r>
          </a:p>
        </p:txBody>
      </p:sp>
      <p:pic>
        <p:nvPicPr>
          <p:cNvPr id="2052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225" y="3697288"/>
            <a:ext cx="4981575" cy="318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539750" y="1268413"/>
            <a:ext cx="8785225" cy="504825"/>
          </a:xfrm>
        </p:spPr>
        <p:txBody>
          <a:bodyPr/>
          <a:lstStyle/>
          <a:p>
            <a:pPr algn="l" eaLnBrk="1" hangingPunct="1"/>
            <a:r>
              <a:rPr lang="ru-RU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Позиционирование банка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459788" y="6361113"/>
            <a:ext cx="331787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2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3076" name="Picture 12" descr="\\irb.inside\dfsirb\PersonalDocsOffice2\Minsk\Office2\PodolyakDS\Desktop\pagehea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Прямоугольник 3"/>
          <p:cNvSpPr>
            <a:spLocks noChangeArrowheads="1"/>
          </p:cNvSpPr>
          <p:nvPr/>
        </p:nvSpPr>
        <p:spPr bwMode="auto">
          <a:xfrm>
            <a:off x="5292725" y="312738"/>
            <a:ext cx="36718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Arial Narrow" pitchFamily="34" charset="0"/>
              </a:rPr>
              <a:t>О выполнении </a:t>
            </a:r>
            <a:r>
              <a:rPr lang="ru-RU" sz="1400" dirty="0" smtClean="0">
                <a:solidFill>
                  <a:schemeClr val="bg1"/>
                </a:solidFill>
                <a:latin typeface="Arial Narrow" pitchFamily="34" charset="0"/>
              </a:rPr>
              <a:t>Стратегического плана развития</a:t>
            </a:r>
            <a:endParaRPr lang="ru-RU" sz="1400" dirty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endParaRPr lang="en-US" sz="1400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3078" name="Picture 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4500" y="6092825"/>
            <a:ext cx="2493963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Подзаголовок 2"/>
          <p:cNvSpPr txBox="1">
            <a:spLocks/>
          </p:cNvSpPr>
          <p:nvPr/>
        </p:nvSpPr>
        <p:spPr>
          <a:xfrm>
            <a:off x="565150" y="3284538"/>
            <a:ext cx="4294188" cy="2376487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spcAft>
                <a:spcPts val="0"/>
              </a:spcAft>
              <a:defRPr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Удовлетворение потребностей наших Клиентов в современных, доступных и качественных банковских услугах, содействие успеху в достижении целей и предоставление широкого спектра финансовых инструментов предприятиям всех форм собственности - на базе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клиентоориентированной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,  высокоэффективной, динамично развивающейся бизнес-модели, современных информационных технологий и высоких стандартов обслуживания.</a:t>
            </a:r>
            <a:endParaRPr lang="ru-RU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Подзаголовок 2"/>
          <p:cNvSpPr txBox="1">
            <a:spLocks/>
          </p:cNvSpPr>
          <p:nvPr/>
        </p:nvSpPr>
        <p:spPr bwMode="auto">
          <a:xfrm>
            <a:off x="539750" y="1844675"/>
            <a:ext cx="4248150" cy="66675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Универсальный коммерческий банк</a:t>
            </a:r>
            <a:b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с преобладающей долей розничных услуг.</a:t>
            </a:r>
            <a:endParaRPr lang="ru-RU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81" name="Заголовок 1"/>
          <p:cNvSpPr txBox="1">
            <a:spLocks/>
          </p:cNvSpPr>
          <p:nvPr/>
        </p:nvSpPr>
        <p:spPr bwMode="auto">
          <a:xfrm>
            <a:off x="539750" y="2708275"/>
            <a:ext cx="38163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Миссия банка</a:t>
            </a:r>
          </a:p>
        </p:txBody>
      </p:sp>
      <p:pic>
        <p:nvPicPr>
          <p:cNvPr id="3082" name="Picture 26" descr="http://rabota5.ru/photo/zarabotat-na-pokaze-reklamy-na-svoem-saite-8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91100" y="2168525"/>
            <a:ext cx="4162425" cy="277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8459788" y="6361113"/>
            <a:ext cx="331787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3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4099" name="Picture 12" descr="\\irb.inside\dfsirb\PersonalDocsOffice2\Minsk\Office2\PodolyakDS\Desktop\pagehea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4500" y="6092825"/>
            <a:ext cx="2493963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одзаголовок 2"/>
          <p:cNvSpPr txBox="1">
            <a:spLocks/>
          </p:cNvSpPr>
          <p:nvPr/>
        </p:nvSpPr>
        <p:spPr>
          <a:xfrm>
            <a:off x="3929059" y="1214398"/>
            <a:ext cx="5000660" cy="5357874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 fontAlgn="auto">
              <a:spcAft>
                <a:spcPts val="0"/>
              </a:spcAft>
              <a:buFont typeface="Arial" pitchFamily="34" charset="0"/>
              <a:buBlip>
                <a:blip r:embed="rId5"/>
              </a:buBlip>
              <a:defRPr/>
            </a:pPr>
            <a:r>
              <a:rPr lang="ru-R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Создание и динамичное развитие клиентоориентированного банка на базе современных стандартов обслуживания;</a:t>
            </a:r>
          </a:p>
          <a:p>
            <a:pPr marL="285750" lvl="0" indent="-285750" algn="just" fontAlgn="auto">
              <a:spcAft>
                <a:spcPts val="0"/>
              </a:spcAft>
              <a:buBlip>
                <a:blip r:embed="rId5"/>
              </a:buBlip>
              <a:defRPr/>
            </a:pPr>
            <a:r>
              <a:rPr lang="ru-RU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Приближение Банка к лидирующим в банковской системе Республики Беларусь позициям по  качеству, спектру услуг и уровню обслуживания;</a:t>
            </a:r>
            <a:endParaRPr lang="ru-RU" sz="15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 fontAlgn="auto">
              <a:spcAft>
                <a:spcPts val="0"/>
              </a:spcAft>
              <a:buFont typeface="Arial" pitchFamily="34" charset="0"/>
              <a:buBlip>
                <a:blip r:embed="rId5"/>
              </a:buBlip>
              <a:defRPr/>
            </a:pPr>
            <a:r>
              <a:rPr lang="ru-R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Повышение уровня удовлетворенности Клиентов качеством предоставляемых услуг, расширение каналов взаимодействия с Клиентом;</a:t>
            </a:r>
          </a:p>
          <a:p>
            <a:pPr marL="285750" indent="-285750" algn="just" fontAlgn="auto">
              <a:spcAft>
                <a:spcPts val="0"/>
              </a:spcAft>
              <a:buFont typeface="Arial" pitchFamily="34" charset="0"/>
              <a:buBlip>
                <a:blip r:embed="rId5"/>
              </a:buBlip>
              <a:defRPr/>
            </a:pPr>
            <a:r>
              <a:rPr lang="ru-R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Увеличение клиентской и ресурсной базы, развитие новых каналов дистрибуции;</a:t>
            </a:r>
          </a:p>
          <a:p>
            <a:pPr marL="285750" indent="-285750" algn="just" fontAlgn="auto">
              <a:spcAft>
                <a:spcPts val="0"/>
              </a:spcAft>
              <a:buBlip>
                <a:blip r:embed="rId5"/>
              </a:buBlip>
              <a:defRPr/>
            </a:pPr>
            <a:r>
              <a:rPr lang="ru-RU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Совершенствование системы управления Банком, оптимизация бизнес-процессов;</a:t>
            </a:r>
          </a:p>
          <a:p>
            <a:pPr marL="285750" indent="-285750" algn="just" fontAlgn="auto">
              <a:spcAft>
                <a:spcPts val="0"/>
              </a:spcAft>
              <a:buBlip>
                <a:blip r:embed="rId5"/>
              </a:buBlip>
              <a:defRPr/>
            </a:pPr>
            <a:r>
              <a:rPr lang="ru-RU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Применение самых передовых и  инновационных финансовых и информационных технологий, обеспечивающих для Клиента простоту и оперативность обслуживания;</a:t>
            </a:r>
          </a:p>
          <a:p>
            <a:pPr marL="285750" indent="-285750" algn="just" fontAlgn="auto">
              <a:spcAft>
                <a:spcPts val="0"/>
              </a:spcAft>
              <a:buBlip>
                <a:blip r:embed="rId5"/>
              </a:buBlip>
              <a:defRPr/>
            </a:pPr>
            <a:r>
              <a:rPr lang="ru-RU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Обеспечение высокого уровня подготовленности персонала для ведения активных продаж и управления взаимоотношениями с Клиентами, скоординированная работа которых обеспечивает успех Банку и его Клиентам. </a:t>
            </a:r>
          </a:p>
        </p:txBody>
      </p:sp>
      <p:sp>
        <p:nvSpPr>
          <p:cNvPr id="4103" name="Заголовок 1"/>
          <p:cNvSpPr>
            <a:spLocks noGrp="1"/>
          </p:cNvSpPr>
          <p:nvPr>
            <p:ph type="ctrTitle"/>
          </p:nvPr>
        </p:nvSpPr>
        <p:spPr>
          <a:xfrm>
            <a:off x="539750" y="1268413"/>
            <a:ext cx="3024188" cy="504825"/>
          </a:xfrm>
        </p:spPr>
        <p:txBody>
          <a:bodyPr/>
          <a:lstStyle/>
          <a:p>
            <a:pPr algn="l" eaLnBrk="1" hangingPunct="1"/>
            <a:r>
              <a:rPr lang="ru-RU" sz="1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Основные цели</a:t>
            </a:r>
          </a:p>
        </p:txBody>
      </p:sp>
      <p:pic>
        <p:nvPicPr>
          <p:cNvPr id="4104" name="Picture 2" descr="http://www.juliosantosdesigner.com/blog/wp-content/uploads/2013/10/Attainable-Goals-Hitting-the-Target-1024x68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357438"/>
            <a:ext cx="3783013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3"/>
          <p:cNvSpPr>
            <a:spLocks noChangeArrowheads="1"/>
          </p:cNvSpPr>
          <p:nvPr/>
        </p:nvSpPr>
        <p:spPr bwMode="auto">
          <a:xfrm>
            <a:off x="5292725" y="312738"/>
            <a:ext cx="36718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Arial Narrow" pitchFamily="34" charset="0"/>
              </a:rPr>
              <a:t>О выполнении </a:t>
            </a:r>
            <a:r>
              <a:rPr lang="ru-RU" sz="1400" dirty="0" smtClean="0">
                <a:solidFill>
                  <a:schemeClr val="bg1"/>
                </a:solidFill>
                <a:latin typeface="Arial Narrow" pitchFamily="34" charset="0"/>
              </a:rPr>
              <a:t>Стратегического плана развития</a:t>
            </a:r>
            <a:endParaRPr lang="ru-RU" sz="1400" dirty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endParaRPr lang="en-US" sz="1400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8459788" y="6361113"/>
            <a:ext cx="331787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4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5123" name="Picture 12" descr="\\irb.inside\dfsirb\PersonalDocsOffice2\Minsk\Office2\PodolyakDS\Desktop\pagehea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4500" y="6092825"/>
            <a:ext cx="2493963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Заголовок 1"/>
          <p:cNvSpPr txBox="1">
            <a:spLocks/>
          </p:cNvSpPr>
          <p:nvPr/>
        </p:nvSpPr>
        <p:spPr bwMode="auto">
          <a:xfrm>
            <a:off x="285750" y="642938"/>
            <a:ext cx="8588375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Позиции ОАО «Евроторгинвестбанк» в банковской системе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3200400" y="1295400"/>
          <a:ext cx="5562600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8085"/>
                <a:gridCol w="1185472"/>
                <a:gridCol w="1459043"/>
              </a:tblGrid>
              <a:tr h="56388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Рейтинги по</a:t>
                      </a:r>
                      <a:r>
                        <a:rPr lang="ru-RU" sz="1400" baseline="0" dirty="0" smtClean="0">
                          <a:latin typeface="Arial" pitchFamily="34" charset="0"/>
                          <a:cs typeface="Arial" pitchFamily="34" charset="0"/>
                        </a:rPr>
                        <a:t> объемам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4F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01.01.2016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4F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Изменение позиции за 2015 год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4F9A"/>
                    </a:solidFill>
                  </a:tcPr>
                </a:tc>
              </a:tr>
              <a:tr h="18836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По</a:t>
                      </a:r>
                      <a:r>
                        <a:rPr lang="ru-RU" sz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величине активов</a:t>
                      </a:r>
                      <a:endParaRPr lang="ru-RU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  <a:endParaRPr lang="ru-RU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836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По величине нормативного капитала</a:t>
                      </a:r>
                      <a:endParaRPr lang="ru-RU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21</a:t>
                      </a:r>
                      <a:endParaRPr lang="ru-RU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+3</a:t>
                      </a:r>
                      <a:endParaRPr lang="ru-RU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836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По объему</a:t>
                      </a:r>
                      <a:r>
                        <a:rPr lang="ru-RU" sz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кредитов физ.лицам</a:t>
                      </a:r>
                      <a:endParaRPr lang="ru-RU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ru-R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+2</a:t>
                      </a:r>
                      <a:endParaRPr lang="ru-RU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836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По объему кредитов юр.лицам</a:t>
                      </a:r>
                      <a:endParaRPr lang="ru-RU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21</a:t>
                      </a:r>
                      <a:endParaRPr lang="ru-RU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-2</a:t>
                      </a:r>
                      <a:endParaRPr lang="ru-RU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836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По объему</a:t>
                      </a:r>
                      <a:r>
                        <a:rPr lang="ru-RU" sz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депозитов юр.лиц</a:t>
                      </a:r>
                      <a:endParaRPr lang="ru-RU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ru-R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357158" y="1295400"/>
            <a:ext cx="257178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Банковская система Республики Беларусь насчитывает 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26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банков, 2 НКФО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4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 состоянию на 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01.01.2016г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ОАО «Евроторгинвестбанк» занимает следующие позиции:</a:t>
            </a: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357158" y="3714750"/>
          <a:ext cx="8429683" cy="2164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28122"/>
                <a:gridCol w="1815623"/>
                <a:gridCol w="1685938"/>
              </a:tblGrid>
              <a:tr h="35788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Рейтинги динамики за 2015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4F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Прирост</a:t>
                      </a:r>
                      <a:r>
                        <a:rPr lang="ru-RU" sz="1400" baseline="0" dirty="0" smtClean="0">
                          <a:latin typeface="Arial" pitchFamily="34" charset="0"/>
                          <a:cs typeface="Arial" pitchFamily="34" charset="0"/>
                        </a:rPr>
                        <a:t> показателя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4F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Рейтинг прироста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4F9A"/>
                    </a:solidFill>
                  </a:tcPr>
                </a:tc>
              </a:tr>
              <a:tr h="18836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Прирост балансовых активов</a:t>
                      </a:r>
                      <a:endParaRPr lang="ru-RU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-1,7%</a:t>
                      </a:r>
                      <a:endParaRPr lang="ru-RU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  <a:endParaRPr lang="ru-RU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836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Прирост</a:t>
                      </a:r>
                      <a:r>
                        <a:rPr lang="ru-RU" sz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нормативного капитала</a:t>
                      </a:r>
                      <a:endParaRPr lang="ru-RU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35,3%</a:t>
                      </a:r>
                      <a:endParaRPr lang="ru-RU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ru-RU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836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Прирост кредитного портфеля физ.лиц</a:t>
                      </a:r>
                      <a:endParaRPr lang="ru-RU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36,4%</a:t>
                      </a:r>
                      <a:endParaRPr lang="ru-RU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836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Прирост</a:t>
                      </a:r>
                      <a:r>
                        <a:rPr lang="ru-RU" sz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кредитного портфеля юр.лиц</a:t>
                      </a:r>
                      <a:endParaRPr lang="ru-RU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-10,4%</a:t>
                      </a:r>
                      <a:endParaRPr lang="ru-RU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23</a:t>
                      </a:r>
                      <a:endParaRPr lang="ru-RU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836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Прирост депозитов юр.лиц</a:t>
                      </a:r>
                      <a:endParaRPr lang="ru-RU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-30,5%</a:t>
                      </a:r>
                      <a:endParaRPr lang="ru-RU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22</a:t>
                      </a:r>
                      <a:endParaRPr lang="ru-RU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836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Прирост остатков на текущих</a:t>
                      </a:r>
                      <a:r>
                        <a:rPr lang="ru-RU" sz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счетах юр.лиц</a:t>
                      </a:r>
                      <a:endParaRPr lang="ru-RU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18,1%</a:t>
                      </a:r>
                      <a:endParaRPr lang="ru-RU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  <a:endParaRPr lang="ru-RU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0" name="Прямоугольник 3"/>
          <p:cNvSpPr>
            <a:spLocks noChangeArrowheads="1"/>
          </p:cNvSpPr>
          <p:nvPr/>
        </p:nvSpPr>
        <p:spPr bwMode="auto">
          <a:xfrm>
            <a:off x="5292725" y="312738"/>
            <a:ext cx="36718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Arial Narrow" pitchFamily="34" charset="0"/>
              </a:rPr>
              <a:t>О выполнении </a:t>
            </a:r>
            <a:r>
              <a:rPr lang="ru-RU" sz="1400" dirty="0" smtClean="0">
                <a:solidFill>
                  <a:schemeClr val="bg1"/>
                </a:solidFill>
                <a:latin typeface="Arial Narrow" pitchFamily="34" charset="0"/>
              </a:rPr>
              <a:t>Стратегического плана развития</a:t>
            </a:r>
            <a:endParaRPr lang="ru-RU" sz="1400" dirty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endParaRPr lang="en-US" sz="1400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2" descr="\\irb.inside\dfsirb\PersonalDocsOffice2\Minsk\Office2\PodolyakDS\Desktop\pagehea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4500" y="6092825"/>
            <a:ext cx="2493963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Заголовок 1"/>
          <p:cNvSpPr>
            <a:spLocks noGrp="1"/>
          </p:cNvSpPr>
          <p:nvPr>
            <p:ph type="ctrTitle"/>
          </p:nvPr>
        </p:nvSpPr>
        <p:spPr>
          <a:xfrm>
            <a:off x="500063" y="642938"/>
            <a:ext cx="8424862" cy="360362"/>
          </a:xfrm>
        </p:spPr>
        <p:txBody>
          <a:bodyPr/>
          <a:lstStyle/>
          <a:p>
            <a:pPr eaLnBrk="1" hangingPunct="1"/>
            <a:r>
              <a:rPr lang="ru-RU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Региональная структура банка на 01.01.2016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8316913" y="6361113"/>
            <a:ext cx="474662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5</a:t>
            </a:r>
          </a:p>
        </p:txBody>
      </p:sp>
      <p:pic>
        <p:nvPicPr>
          <p:cNvPr id="6152" name="Picture 1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00" y="1571625"/>
            <a:ext cx="2614613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одзаголовок 2"/>
          <p:cNvSpPr txBox="1">
            <a:spLocks/>
          </p:cNvSpPr>
          <p:nvPr/>
        </p:nvSpPr>
        <p:spPr bwMode="auto">
          <a:xfrm>
            <a:off x="357158" y="1071546"/>
            <a:ext cx="4214812" cy="1328737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Сеть банка помимо головного офиса  представлена:</a:t>
            </a:r>
            <a:b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</a:br>
            <a:endParaRPr lang="ru-RU" sz="600" b="1" dirty="0" smtClean="0">
              <a:solidFill>
                <a:schemeClr val="bg1">
                  <a:lumMod val="50000"/>
                </a:schemeClr>
              </a:solidFill>
              <a:latin typeface="Arial Narrow" pitchFamily="34" charset="0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20 Центрами банковских услуг (ЦБУ),</a:t>
            </a:r>
            <a:b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</a:b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11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дополнительных офисов (касса + рабочее место)</a:t>
            </a:r>
            <a:b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</a:b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1 пунктом обмена валют (ПОВ),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6 касс вне места нахождения банка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endParaRPr lang="ru-RU" sz="1400" b="1" dirty="0" smtClean="0">
              <a:solidFill>
                <a:schemeClr val="bg1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8" name="Подзаголовок 2"/>
          <p:cNvSpPr txBox="1">
            <a:spLocks/>
          </p:cNvSpPr>
          <p:nvPr/>
        </p:nvSpPr>
        <p:spPr bwMode="auto">
          <a:xfrm>
            <a:off x="500034" y="2357430"/>
            <a:ext cx="2571768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Присутствие банка обеспечено в следующих городах:</a:t>
            </a:r>
            <a:b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</a:b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rPr>
              <a:t>г. Минск 7 ЦБУ, 1 ПОВ</a:t>
            </a:r>
            <a:b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rPr>
            </a:b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rPr>
              <a:t>г. Витебск 1 ЦБУ, 1 ДО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rPr>
              <a:t>г. Брест 1 ЦБУ, 1 ДО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rPr>
              <a:t>г. Гомель 1 ЦБУ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rPr>
              <a:t>г. Гродно 1 ЦБУ, 1 ДО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rPr>
              <a:t>г. Могилев 1 ЦБУ</a:t>
            </a:r>
            <a:b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rPr>
            </a:b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rPr>
              <a:t>г. Речица 1 ЦБУ</a:t>
            </a:r>
            <a:b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rPr>
            </a:b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rPr>
              <a:t>г. Лида 1 ЦБУ</a:t>
            </a:r>
            <a:b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rPr>
            </a:b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rPr>
              <a:t>г. Бобруйск 1 ЦБУ, 1 ДО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rPr>
              <a:t>г. Жлобин 1 ЦБУ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rPr>
              <a:t>г. </a:t>
            </a:r>
            <a:r>
              <a:rPr kumimoji="0" lang="ru-RU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rPr>
              <a:t>Воложин</a:t>
            </a: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rPr>
              <a:t> 1 ДО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rPr>
              <a:t>г. Слоним 1 ЦБУ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rPr>
              <a:t>г. Ельск 1 ДО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rPr>
              <a:t>г. Наровля 1 ДО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rPr>
              <a:t>г. Климовичи 1 ДО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rPr>
              <a:t>г. Старые дороги 1 ДО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rPr>
              <a:t>г. Борисов 1 ЦБУ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rPr>
              <a:t>г. Мосты 1 ДО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rPr>
              <a:t>г. Пинск 1 ЦБУ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rPr>
              <a:t>г. Жодино 1 ДО</a:t>
            </a:r>
            <a:endParaRPr kumimoji="0" lang="ru-RU" sz="1100" b="1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22" name="Прямоугольник 3"/>
          <p:cNvSpPr>
            <a:spLocks noChangeArrowheads="1"/>
          </p:cNvSpPr>
          <p:nvPr/>
        </p:nvSpPr>
        <p:spPr bwMode="auto">
          <a:xfrm>
            <a:off x="5292725" y="312738"/>
            <a:ext cx="36718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Arial Narrow" pitchFamily="34" charset="0"/>
              </a:rPr>
              <a:t>О выполнении </a:t>
            </a:r>
            <a:r>
              <a:rPr lang="ru-RU" sz="1400" dirty="0" smtClean="0">
                <a:solidFill>
                  <a:schemeClr val="bg1"/>
                </a:solidFill>
                <a:latin typeface="Arial Narrow" pitchFamily="34" charset="0"/>
              </a:rPr>
              <a:t>Стратегического плана развития</a:t>
            </a:r>
            <a:endParaRPr lang="ru-RU" sz="1400" dirty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endParaRPr lang="en-US" sz="1400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13" name="Picture 2" descr="\\irb.inside\dfsirb\PersonalDocsOffice2\Minsk\Office2\PrudnikovaKV\Desktop\Карта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463" y="1735914"/>
            <a:ext cx="4981575" cy="421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2" descr="\\irb.inside\dfsirb\PersonalDocsOffice2\Minsk\Office2\PodolyakDS\Desktop\pagehea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4500" y="6092825"/>
            <a:ext cx="2493963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Заголовок 1"/>
          <p:cNvSpPr txBox="1">
            <a:spLocks/>
          </p:cNvSpPr>
          <p:nvPr/>
        </p:nvSpPr>
        <p:spPr bwMode="auto">
          <a:xfrm>
            <a:off x="638175" y="642938"/>
            <a:ext cx="85058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Результаты по основным </a:t>
            </a:r>
            <a:r>
              <a:rPr lang="ru-RU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бизнес-направлениям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Стратегического плана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316913" y="6361113"/>
            <a:ext cx="474662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6</a:t>
            </a:r>
          </a:p>
        </p:txBody>
      </p:sp>
      <p:grpSp>
        <p:nvGrpSpPr>
          <p:cNvPr id="2" name="Группа 9"/>
          <p:cNvGrpSpPr/>
          <p:nvPr/>
        </p:nvGrpSpPr>
        <p:grpSpPr>
          <a:xfrm>
            <a:off x="428596" y="1428736"/>
            <a:ext cx="2623542" cy="706114"/>
            <a:chOff x="0" y="152398"/>
            <a:chExt cx="2623542" cy="706114"/>
          </a:xfrm>
          <a:effectLst>
            <a:innerShdw blurRad="63500" dist="50800">
              <a:prstClr val="black">
                <a:alpha val="50000"/>
              </a:prstClr>
            </a:innerShdw>
          </a:effectLst>
        </p:grpSpPr>
        <p:sp>
          <p:nvSpPr>
            <p:cNvPr id="10" name="Прямоугольник 9"/>
            <p:cNvSpPr/>
            <p:nvPr/>
          </p:nvSpPr>
          <p:spPr>
            <a:xfrm>
              <a:off x="0" y="152398"/>
              <a:ext cx="2623542" cy="706114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rgbClr r="0" g="0" b="0"/>
            </a:lnRef>
            <a:fillRef idx="1002">
              <a:schemeClr val="lt1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Прямоугольник 10"/>
            <p:cNvSpPr/>
            <p:nvPr/>
          </p:nvSpPr>
          <p:spPr>
            <a:xfrm>
              <a:off x="0" y="152398"/>
              <a:ext cx="2623542" cy="706114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rgbClr r="0" g="0" b="0"/>
            </a:lnRef>
            <a:fillRef idx="1002">
              <a:schemeClr val="lt1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99568" tIns="56896" rIns="99568" bIns="56896" spcCol="127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Привлечение и обслуживание корпоративных клиентов</a:t>
              </a:r>
              <a:endParaRPr lang="ru-RU" sz="1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28596" y="2214554"/>
            <a:ext cx="2667000" cy="375487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* 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привлечено на обслуживание 215 новых клиентов;</a:t>
            </a:r>
            <a:endParaRPr lang="ru-RU" sz="14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* 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среднедневные остатки на счетах клиентов за год увеличены в 3 раза;</a:t>
            </a:r>
            <a:endParaRPr lang="ru-RU" sz="14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* 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рамках сотрудничества с основным акционером начата работа по открытию спец.счетов по резервированию средств подрядчиками по строительству объектов;</a:t>
            </a:r>
            <a:endParaRPr lang="ru-RU" sz="14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* 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внедрение собственного удостоверяющего центра: перевод клиентов 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 новую 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ЭЦП</a:t>
            </a:r>
            <a:endParaRPr lang="ru-RU" sz="14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86116" y="1428736"/>
            <a:ext cx="2623542" cy="70611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9568" tIns="56896" rIns="99568" bIns="56896" spcCol="1270" anchor="ctr"/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Развитие розничного бизнеса</a:t>
            </a:r>
            <a:endParaRPr lang="ru-RU" sz="1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86116" y="2214554"/>
            <a:ext cx="2576522" cy="4214842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lvl="0" algn="just">
              <a:defRPr/>
            </a:pP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*  портфель кредитов физ.лиц увеличен на 36,4%</a:t>
            </a:r>
          </a:p>
          <a:p>
            <a:pPr lvl="0" algn="just">
              <a:defRPr/>
            </a:pP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* внедрение карточных продуктов, доля таких продуктов в портфеле превысила 30%</a:t>
            </a:r>
            <a:endParaRPr lang="ru-RU" sz="14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just">
              <a:defRPr/>
            </a:pP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* постоянное 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обновление линейки кредитных 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продуктов</a:t>
            </a:r>
            <a:endParaRPr lang="ru-RU" sz="14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ru-RU" sz="1400" dirty="0"/>
              <a:t> 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внедрена </a:t>
            </a:r>
            <a:r>
              <a:rPr lang="ru-RU" sz="14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скоринговая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система 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принятия решений о предоставлении кредитов 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физическим лицам</a:t>
            </a:r>
            <a:endParaRPr lang="ru-RU" sz="14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* модернизирована система мотивации работников розничного бизнеса</a:t>
            </a:r>
            <a:endParaRPr lang="ru-RU" sz="14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Группа 17"/>
          <p:cNvGrpSpPr/>
          <p:nvPr/>
        </p:nvGrpSpPr>
        <p:grpSpPr>
          <a:xfrm>
            <a:off x="6286512" y="1428736"/>
            <a:ext cx="2623542" cy="706114"/>
            <a:chOff x="0" y="152398"/>
            <a:chExt cx="2623542" cy="706114"/>
          </a:xfrm>
          <a:effectLst>
            <a:innerShdw blurRad="63500" dist="50800">
              <a:prstClr val="black">
                <a:alpha val="50000"/>
              </a:prstClr>
            </a:innerShdw>
          </a:effectLst>
        </p:grpSpPr>
        <p:sp>
          <p:nvSpPr>
            <p:cNvPr id="17" name="Прямоугольник 16"/>
            <p:cNvSpPr/>
            <p:nvPr/>
          </p:nvSpPr>
          <p:spPr>
            <a:xfrm>
              <a:off x="0" y="152398"/>
              <a:ext cx="2623542" cy="706114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rgbClr r="0" g="0" b="0"/>
            </a:lnRef>
            <a:fillRef idx="1002">
              <a:schemeClr val="lt1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Прямоугольник 17"/>
            <p:cNvSpPr/>
            <p:nvPr/>
          </p:nvSpPr>
          <p:spPr>
            <a:xfrm>
              <a:off x="0" y="152398"/>
              <a:ext cx="2623542" cy="706114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rgbClr r="0" g="0" b="0"/>
            </a:lnRef>
            <a:fillRef idx="1002">
              <a:schemeClr val="lt1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99568" tIns="56896" rIns="99568" bIns="56896" spcCol="127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Развитие сети</a:t>
              </a:r>
              <a:endParaRPr lang="ru-RU" sz="1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6286512" y="2285992"/>
            <a:ext cx="2667000" cy="267765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* Количество ЦБУ увеличено на 3 объекта, количество УРМ (с кассой) увеличилось на 3 объекта</a:t>
            </a:r>
          </a:p>
          <a:p>
            <a:pPr>
              <a:defRPr/>
            </a:pP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* Обеспечено присутствие банка дополнительно в гг. Борисов, Пинск, Жодино, Мосты, Молодечно</a:t>
            </a:r>
          </a:p>
          <a:p>
            <a:pPr>
              <a:defRPr/>
            </a:pP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оптимизирована сеть 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УРМ, представляющих собой мобильные точки продаж в торговых 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объектах.</a:t>
            </a:r>
            <a:endParaRPr lang="ru-RU" sz="14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3"/>
          <p:cNvSpPr>
            <a:spLocks noChangeArrowheads="1"/>
          </p:cNvSpPr>
          <p:nvPr/>
        </p:nvSpPr>
        <p:spPr bwMode="auto">
          <a:xfrm>
            <a:off x="5292725" y="312738"/>
            <a:ext cx="36718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Arial Narrow" pitchFamily="34" charset="0"/>
              </a:rPr>
              <a:t>О выполнении </a:t>
            </a:r>
            <a:r>
              <a:rPr lang="ru-RU" sz="1400" dirty="0" smtClean="0">
                <a:solidFill>
                  <a:schemeClr val="bg1"/>
                </a:solidFill>
                <a:latin typeface="Arial Narrow" pitchFamily="34" charset="0"/>
              </a:rPr>
              <a:t>Стратегического плана развития</a:t>
            </a:r>
            <a:endParaRPr lang="ru-RU" sz="1400" dirty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endParaRPr lang="en-US" sz="1400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2" descr="\\irb.inside\dfsirb\PersonalDocsOffice2\Minsk\Office2\PodolyakDS\Desktop\pagehea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4500" y="6092825"/>
            <a:ext cx="2493963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8316913" y="6361113"/>
            <a:ext cx="474662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10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642910" y="1857364"/>
          <a:ext cx="7786742" cy="3230589"/>
        </p:xfrm>
        <a:graphic>
          <a:graphicData uri="http://schemas.openxmlformats.org/drawingml/2006/table">
            <a:tbl>
              <a:tblPr/>
              <a:tblGrid>
                <a:gridCol w="2810570"/>
                <a:gridCol w="2558801"/>
                <a:gridCol w="2417371"/>
              </a:tblGrid>
              <a:tr h="2936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Показатель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Плановое значение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Фактическое значение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2936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Нормативный капитал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456,0 млрд.руб.</a:t>
                      </a:r>
                      <a:endParaRPr lang="ru-RU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457,4 млрд.руб.</a:t>
                      </a:r>
                      <a:endParaRPr lang="ru-RU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6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Балансовые активы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830,0 </a:t>
                      </a:r>
                      <a:r>
                        <a:rPr lang="ru-RU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млрд.руб.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815,3 </a:t>
                      </a:r>
                      <a:r>
                        <a:rPr lang="ru-RU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млрд.руб.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6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Рентабельность активов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2,2%</a:t>
                      </a:r>
                      <a:endParaRPr lang="ru-RU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2,5%</a:t>
                      </a:r>
                      <a:endParaRPr lang="ru-RU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6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Рентабельность капитала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4,5%</a:t>
                      </a:r>
                      <a:endParaRPr lang="ru-RU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4,8%</a:t>
                      </a:r>
                      <a:endParaRPr lang="ru-RU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10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Сеть банка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40 объектов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(ЦБУ, ПОВ, касс вне места нахождения Банка)</a:t>
                      </a:r>
                      <a:endParaRPr lang="ru-RU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38 объектов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(20 ЦБУ, 11 УРМ, 1 ПОВ, 6 касс)</a:t>
                      </a:r>
                      <a:endParaRPr lang="ru-RU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6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Кредиты юридическим лицам</a:t>
                      </a:r>
                      <a:endParaRPr lang="ru-RU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432,0 млрд.руб.</a:t>
                      </a:r>
                      <a:endParaRPr lang="ru-RU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310,0 млрд.руб.*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6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Кредиты физическим лицам</a:t>
                      </a:r>
                      <a:endParaRPr lang="ru-RU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190,0 млрд.руб.</a:t>
                      </a:r>
                      <a:endParaRPr lang="ru-RU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207,6 млрд.руб.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6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Численность работников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(460-470</a:t>
                      </a:r>
                      <a:r>
                        <a:rPr lang="ru-RU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 работников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438 работников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304" name="TextBox 9"/>
          <p:cNvSpPr txBox="1">
            <a:spLocks noChangeArrowheads="1"/>
          </p:cNvSpPr>
          <p:nvPr/>
        </p:nvSpPr>
        <p:spPr bwMode="auto">
          <a:xfrm>
            <a:off x="1428750" y="1252538"/>
            <a:ext cx="64833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Выполнение запланированных показателей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4348" y="5214950"/>
            <a:ext cx="7715304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* Планируемые объемы кредитования юридических лиц не достигнуты вследствие ухудшения экономической среды, в которой функционируют юридические лица, в связи с чем банком проводилась взвешенная политика в отношении роста кредитного портфеля</a:t>
            </a:r>
            <a:endParaRPr lang="ru-RU" sz="13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3"/>
          <p:cNvSpPr>
            <a:spLocks noChangeArrowheads="1"/>
          </p:cNvSpPr>
          <p:nvPr/>
        </p:nvSpPr>
        <p:spPr bwMode="auto">
          <a:xfrm>
            <a:off x="5292725" y="312738"/>
            <a:ext cx="36718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Arial Narrow" pitchFamily="34" charset="0"/>
              </a:rPr>
              <a:t>О выполнении </a:t>
            </a:r>
            <a:r>
              <a:rPr lang="ru-RU" sz="1400" dirty="0" smtClean="0">
                <a:solidFill>
                  <a:schemeClr val="bg1"/>
                </a:solidFill>
                <a:latin typeface="Arial Narrow" pitchFamily="34" charset="0"/>
              </a:rPr>
              <a:t>Стратегического плана развития</a:t>
            </a:r>
            <a:endParaRPr lang="ru-RU" sz="1400" dirty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endParaRPr lang="en-US" sz="1400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2" descr="\\irb.inside\dfsirb\PersonalDocsOffice2\Minsk\Office2\PodolyakDS\Desktop\pagehea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4500" y="6092825"/>
            <a:ext cx="2493963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8316913" y="6361113"/>
            <a:ext cx="474662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11</a:t>
            </a:r>
          </a:p>
        </p:txBody>
      </p:sp>
      <p:sp>
        <p:nvSpPr>
          <p:cNvPr id="12294" name="TextBox 9"/>
          <p:cNvSpPr txBox="1">
            <a:spLocks noChangeArrowheads="1"/>
          </p:cNvSpPr>
          <p:nvPr/>
        </p:nvSpPr>
        <p:spPr bwMode="auto">
          <a:xfrm>
            <a:off x="1500166" y="642918"/>
            <a:ext cx="66245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Выполнение плана </a:t>
            </a:r>
            <a:r>
              <a:rPr lang="ru-RU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мероприятий на 2015 год</a:t>
            </a:r>
            <a:endParaRPr lang="ru-RU" sz="2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6" name="Таблица 25"/>
          <p:cNvGraphicFramePr>
            <a:graphicFrameLocks noGrp="1"/>
          </p:cNvGraphicFramePr>
          <p:nvPr/>
        </p:nvGraphicFramePr>
        <p:xfrm>
          <a:off x="428596" y="1071547"/>
          <a:ext cx="8215370" cy="45720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15370"/>
              </a:tblGrid>
              <a:tr h="8701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"/>
                          <a:ea typeface="+mn-ea"/>
                          <a:cs typeface="+mn-cs"/>
                        </a:rPr>
                        <a:t>Расширение продуктовой линейки банка, направленной на работу с юридическими лицами: пересмотр и структурирование линейки продуктов, запуск новых продуктов, разработка “</a:t>
                      </a:r>
                      <a:r>
                        <a:rPr lang="ru-RU" sz="1400" b="0" kern="120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"/>
                          <a:ea typeface="+mn-ea"/>
                          <a:cs typeface="+mn-cs"/>
                        </a:rPr>
                        <a:t>зарплатных</a:t>
                      </a:r>
                      <a:r>
                        <a:rPr lang="ru-RU" sz="1400" b="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"/>
                          <a:ea typeface="+mn-ea"/>
                          <a:cs typeface="+mn-cs"/>
                        </a:rPr>
                        <a:t>” проектов, пересмотр и оптимизация тарифов (перенос на </a:t>
                      </a:r>
                      <a:r>
                        <a:rPr lang="en-US" sz="1400" b="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"/>
                          <a:ea typeface="+mn-ea"/>
                          <a:cs typeface="+mn-cs"/>
                        </a:rPr>
                        <a:t>II</a:t>
                      </a:r>
                      <a:r>
                        <a:rPr lang="ru-RU" sz="1400" b="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"/>
                          <a:ea typeface="+mn-ea"/>
                          <a:cs typeface="+mn-cs"/>
                        </a:rPr>
                        <a:t> квартал 2016)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63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"/>
                          <a:ea typeface="+mn-ea"/>
                          <a:cs typeface="+mn-cs"/>
                        </a:rPr>
                        <a:t>Организация полнофункционального </a:t>
                      </a:r>
                      <a:r>
                        <a:rPr lang="ru-RU" sz="1400" b="0" kern="120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"/>
                          <a:ea typeface="+mn-ea"/>
                          <a:cs typeface="+mn-cs"/>
                        </a:rPr>
                        <a:t>контакт-центра</a:t>
                      </a:r>
                      <a:r>
                        <a:rPr lang="ru-RU" sz="1400" b="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"/>
                          <a:ea typeface="+mn-ea"/>
                          <a:cs typeface="+mn-cs"/>
                        </a:rPr>
                        <a:t>, построение нового центра обработки данных (ЦОД), перевод действующего ЦОД в статус резервного</a:t>
                      </a:r>
                      <a:endParaRPr lang="ru-RU" sz="14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 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12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"/>
                          <a:ea typeface="+mn-ea"/>
                          <a:cs typeface="+mn-cs"/>
                        </a:rPr>
                        <a:t>Организация перемещения Центрального аппарата банка в новое помещение</a:t>
                      </a:r>
                      <a:endParaRPr lang="ru-RU" sz="14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 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12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"/>
                          <a:ea typeface="+mn-ea"/>
                          <a:cs typeface="+mn-cs"/>
                        </a:rPr>
                        <a:t>Развитие системы электронного документооборота, интеграция с внешними системами </a:t>
                      </a:r>
                      <a:endParaRPr lang="ru-RU" sz="14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 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12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"/>
                          <a:ea typeface="+mn-ea"/>
                          <a:cs typeface="+mn-cs"/>
                        </a:rPr>
                        <a:t>Развитие системы обучения персонала, повышения квалификации работников банка</a:t>
                      </a:r>
                      <a:endParaRPr lang="ru-RU" sz="14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 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12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"/>
                          <a:ea typeface="+mn-ea"/>
                          <a:cs typeface="+mn-cs"/>
                        </a:rPr>
                        <a:t>Построение эффективной</a:t>
                      </a:r>
                      <a:r>
                        <a:rPr lang="ru-RU" sz="1400" b="0" kern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"/>
                          <a:ea typeface="+mn-ea"/>
                          <a:cs typeface="+mn-cs"/>
                        </a:rPr>
                        <a:t>системы мотивации и продаж</a:t>
                      </a:r>
                      <a:endParaRPr lang="ru-RU" sz="14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 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908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"/>
                          <a:ea typeface="+mn-ea"/>
                          <a:cs typeface="+mn-cs"/>
                        </a:rPr>
                        <a:t>Внедрение системы предотвращения утечки информации (DLP), системы защищенного удаленного доступа к информационной системе, системы корреляции событий (SIEM) и  автоматизированной информационной системы «Экономическая безопасность»</a:t>
                      </a:r>
                      <a:endParaRPr lang="ru-RU" sz="14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 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96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Внедрение </a:t>
                      </a:r>
                      <a:r>
                        <a:rPr lang="ru-RU" sz="1400" b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интернет-банкинга</a:t>
                      </a:r>
                      <a:r>
                        <a:rPr lang="ru-RU" sz="14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и мобильного </a:t>
                      </a:r>
                      <a:r>
                        <a:rPr lang="ru-RU" sz="1400" b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банкинга</a:t>
                      </a:r>
                      <a:endParaRPr lang="ru-RU" sz="14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 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7858148" y="1214422"/>
            <a:ext cx="1071602" cy="523220"/>
          </a:xfrm>
          <a:prstGeom prst="rect">
            <a:avLst/>
          </a:prstGeom>
          <a:noFill/>
          <a:ln>
            <a:prstDash val="sysDot"/>
          </a:ln>
          <a:scene3d>
            <a:camera prst="orthographicFront">
              <a:rot lat="0" lon="0" rev="600000"/>
            </a:camera>
            <a:lightRig rig="threePt" dir="t"/>
          </a:scene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rgbClr val="0070C0"/>
                </a:solidFill>
                <a:effectLst>
                  <a:outerShdw blurRad="50800" dist="38100" algn="l" rotWithShape="0">
                    <a:schemeClr val="tx2">
                      <a:lumMod val="20000"/>
                      <a:lumOff val="80000"/>
                      <a:alpha val="40000"/>
                    </a:schemeClr>
                  </a:outerShdw>
                </a:effectLst>
              </a:rPr>
              <a:t>Выполнено</a:t>
            </a:r>
            <a:r>
              <a:rPr lang="en-US" sz="1400" dirty="0">
                <a:solidFill>
                  <a:srgbClr val="0070C0"/>
                </a:solidFill>
                <a:effectLst>
                  <a:outerShdw blurRad="50800" dist="38100" algn="l" rotWithShape="0">
                    <a:schemeClr val="tx2">
                      <a:lumMod val="20000"/>
                      <a:lumOff val="80000"/>
                      <a:alpha val="40000"/>
                    </a:schemeClr>
                  </a:outerShdw>
                </a:effectLst>
              </a:rPr>
              <a:t> </a:t>
            </a:r>
            <a:r>
              <a:rPr lang="ru-RU" sz="1400" dirty="0">
                <a:solidFill>
                  <a:srgbClr val="0070C0"/>
                </a:solidFill>
                <a:effectLst>
                  <a:outerShdw blurRad="50800" dist="38100" algn="l" rotWithShape="0">
                    <a:schemeClr val="tx2">
                      <a:lumMod val="20000"/>
                      <a:lumOff val="80000"/>
                      <a:alpha val="40000"/>
                    </a:schemeClr>
                  </a:outerShdw>
                </a:effectLst>
              </a:rPr>
              <a:t>частично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715240" y="2000240"/>
            <a:ext cx="1428760" cy="307777"/>
          </a:xfrm>
          <a:prstGeom prst="rect">
            <a:avLst/>
          </a:prstGeom>
          <a:noFill/>
          <a:ln>
            <a:prstDash val="sysDot"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  <a:scene3d>
            <a:camera prst="orthographicFront">
              <a:rot lat="0" lon="0" rev="600000"/>
            </a:camera>
            <a:lightRig rig="threePt" dir="t"/>
          </a:scene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rgbClr val="0070C0"/>
                </a:solidFill>
                <a:effectLst>
                  <a:outerShdw blurRad="50800" dist="38100" algn="l" rotWithShape="0">
                    <a:schemeClr val="tx2">
                      <a:lumMod val="20000"/>
                      <a:lumOff val="80000"/>
                      <a:alpha val="40000"/>
                    </a:schemeClr>
                  </a:outerShdw>
                </a:effectLst>
              </a:rPr>
              <a:t>Срок перенесен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064730" y="3429000"/>
            <a:ext cx="1079270" cy="307777"/>
          </a:xfrm>
          <a:prstGeom prst="rect">
            <a:avLst/>
          </a:prstGeom>
          <a:noFill/>
          <a:ln>
            <a:prstDash val="sysDot"/>
          </a:ln>
          <a:scene3d>
            <a:camera prst="orthographicFront">
              <a:rot lat="0" lon="0" rev="600000"/>
            </a:camera>
            <a:lightRig rig="threePt" dir="t"/>
          </a:scene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rgbClr val="0070C0"/>
                </a:solidFill>
                <a:effectLst>
                  <a:outerShdw blurRad="50800" dist="38100" algn="l" rotWithShape="0">
                    <a:schemeClr val="tx2">
                      <a:lumMod val="20000"/>
                      <a:lumOff val="80000"/>
                      <a:alpha val="40000"/>
                    </a:schemeClr>
                  </a:outerShdw>
                </a:effectLst>
              </a:rPr>
              <a:t>Выполнено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858148" y="4357694"/>
            <a:ext cx="1079270" cy="523220"/>
          </a:xfrm>
          <a:prstGeom prst="rect">
            <a:avLst/>
          </a:prstGeom>
          <a:noFill/>
          <a:ln>
            <a:prstDash val="sysDot"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  <a:scene3d>
            <a:camera prst="orthographicFront">
              <a:rot lat="0" lon="0" rev="600000"/>
            </a:camera>
            <a:lightRig rig="threePt" dir="t"/>
          </a:scene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rgbClr val="0070C0"/>
                </a:solidFill>
                <a:effectLst>
                  <a:outerShdw blurRad="50800" dist="38100" algn="l" rotWithShape="0">
                    <a:schemeClr val="tx2">
                      <a:lumMod val="20000"/>
                      <a:lumOff val="80000"/>
                      <a:alpha val="40000"/>
                    </a:schemeClr>
                  </a:outerShdw>
                </a:effectLst>
              </a:rPr>
              <a:t>Срок перенесен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858148" y="3786190"/>
            <a:ext cx="1079270" cy="307777"/>
          </a:xfrm>
          <a:prstGeom prst="rect">
            <a:avLst/>
          </a:prstGeom>
          <a:noFill/>
          <a:ln>
            <a:prstDash val="sysDot"/>
          </a:ln>
          <a:scene3d>
            <a:camera prst="orthographicFront">
              <a:rot lat="0" lon="0" rev="600000"/>
            </a:camera>
            <a:lightRig rig="threePt" dir="t"/>
          </a:scene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rgbClr val="0070C0"/>
                </a:solidFill>
                <a:effectLst>
                  <a:outerShdw blurRad="50800" dist="38100" algn="l" rotWithShape="0">
                    <a:schemeClr val="tx2">
                      <a:lumMod val="20000"/>
                      <a:lumOff val="80000"/>
                      <a:alpha val="40000"/>
                    </a:schemeClr>
                  </a:outerShdw>
                </a:effectLst>
              </a:rPr>
              <a:t>Выполнено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715240" y="2500306"/>
            <a:ext cx="1428760" cy="307777"/>
          </a:xfrm>
          <a:prstGeom prst="rect">
            <a:avLst/>
          </a:prstGeom>
          <a:noFill/>
          <a:ln>
            <a:prstDash val="sysDot"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  <a:scene3d>
            <a:camera prst="orthographicFront">
              <a:rot lat="0" lon="0" rev="600000"/>
            </a:camera>
            <a:lightRig rig="threePt" dir="t"/>
          </a:scene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rgbClr val="0070C0"/>
                </a:solidFill>
                <a:effectLst>
                  <a:outerShdw blurRad="50800" dist="38100" algn="l" rotWithShape="0">
                    <a:schemeClr val="tx2">
                      <a:lumMod val="20000"/>
                      <a:lumOff val="80000"/>
                      <a:alpha val="40000"/>
                    </a:schemeClr>
                  </a:outerShdw>
                </a:effectLst>
              </a:rPr>
              <a:t>Срок перенесен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636102" y="5214950"/>
            <a:ext cx="1507898" cy="307777"/>
          </a:xfrm>
          <a:prstGeom prst="rect">
            <a:avLst/>
          </a:prstGeom>
          <a:noFill/>
          <a:ln>
            <a:prstDash val="sysDot"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  <a:scene3d>
            <a:camera prst="orthographicFront">
              <a:rot lat="0" lon="0" rev="600000"/>
            </a:camera>
            <a:lightRig rig="threePt" dir="t"/>
          </a:scene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rgbClr val="0070C0"/>
                </a:solidFill>
                <a:effectLst>
                  <a:outerShdw blurRad="50800" dist="38100" algn="l" rotWithShape="0">
                    <a:schemeClr val="tx2">
                      <a:lumMod val="20000"/>
                      <a:lumOff val="80000"/>
                      <a:alpha val="40000"/>
                    </a:schemeClr>
                  </a:outerShdw>
                </a:effectLst>
              </a:rPr>
              <a:t>Срок перенесен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715240" y="3000372"/>
            <a:ext cx="1428760" cy="307777"/>
          </a:xfrm>
          <a:prstGeom prst="rect">
            <a:avLst/>
          </a:prstGeom>
          <a:noFill/>
          <a:ln>
            <a:prstDash val="sysDot"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  <a:scene3d>
            <a:camera prst="orthographicFront">
              <a:rot lat="0" lon="0" rev="600000"/>
            </a:camera>
            <a:lightRig rig="threePt" dir="t"/>
          </a:scene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rgbClr val="0070C0"/>
                </a:solidFill>
                <a:effectLst>
                  <a:outerShdw blurRad="50800" dist="38100" algn="l" rotWithShape="0">
                    <a:schemeClr val="tx2">
                      <a:lumMod val="20000"/>
                      <a:lumOff val="80000"/>
                      <a:alpha val="40000"/>
                    </a:schemeClr>
                  </a:outerShdw>
                </a:effectLst>
              </a:rPr>
              <a:t>Срок перенесен</a:t>
            </a:r>
          </a:p>
        </p:txBody>
      </p:sp>
      <p:sp>
        <p:nvSpPr>
          <p:cNvPr id="16" name="Прямоугольник 3"/>
          <p:cNvSpPr>
            <a:spLocks noChangeArrowheads="1"/>
          </p:cNvSpPr>
          <p:nvPr/>
        </p:nvSpPr>
        <p:spPr bwMode="auto">
          <a:xfrm>
            <a:off x="5292725" y="312738"/>
            <a:ext cx="36718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Arial Narrow" pitchFamily="34" charset="0"/>
              </a:rPr>
              <a:t>О выполнении </a:t>
            </a:r>
            <a:r>
              <a:rPr lang="ru-RU" sz="1400" dirty="0" smtClean="0">
                <a:solidFill>
                  <a:schemeClr val="bg1"/>
                </a:solidFill>
                <a:latin typeface="Arial Narrow" pitchFamily="34" charset="0"/>
              </a:rPr>
              <a:t>Стратегического плана развития</a:t>
            </a:r>
            <a:endParaRPr lang="ru-RU" sz="1400" dirty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endParaRPr lang="en-US" sz="1400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2" descr="\\irb.inside\dfsirb\PersonalDocsOffice2\Minsk\Office2\PodolyakDS\Desktop\pagehea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4500" y="6092825"/>
            <a:ext cx="2493963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6" descr="http://www.tourdnepr.com/images/stories/other/business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9425" y="1628775"/>
            <a:ext cx="485457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8316913" y="6361113"/>
            <a:ext cx="474662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13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8596" y="785794"/>
            <a:ext cx="592935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обозначенный  Стратегическим планом период банк планомерно будет двигаться к достижению поставленных задач с учетом изменяющихся экономических условий и конъюнктуры рынка.</a:t>
            </a:r>
            <a:endParaRPr lang="ru-RU" sz="16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8596" y="2214554"/>
            <a:ext cx="5643562" cy="329320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Основными задачами развития в ближайшие годы являются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defRPr/>
            </a:pP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Расширение лицензионных полномочий в части привлечения средств физических лиц на счета и во вклады и формирование полного комплекса банковских услуг для физических лиц.</a:t>
            </a:r>
          </a:p>
          <a:p>
            <a:pPr>
              <a:defRPr/>
            </a:pP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Оптимизация 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сети;</a:t>
            </a:r>
          </a:p>
          <a:p>
            <a:pPr>
              <a:defRPr/>
            </a:pPr>
            <a:r>
              <a:rPr lang="ru-RU" sz="16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Наращивание кредитного портфеля физических и юридических лиц;</a:t>
            </a:r>
          </a:p>
          <a:p>
            <a:pPr>
              <a:defRPr/>
            </a:pPr>
            <a:r>
              <a:rPr lang="ru-RU" sz="16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Дальнейшая автоматизация и оптимизация 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бизнес-процессов;</a:t>
            </a:r>
            <a:endParaRPr lang="ru-RU" sz="16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16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Расширение сотрудничества с банками-нерезидентами;</a:t>
            </a:r>
          </a:p>
          <a:p>
            <a:pPr>
              <a:defRPr/>
            </a:pPr>
            <a:r>
              <a:rPr lang="ru-RU" sz="16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Наращивание нормативного капитала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sz="16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3"/>
          <p:cNvSpPr>
            <a:spLocks noChangeArrowheads="1"/>
          </p:cNvSpPr>
          <p:nvPr/>
        </p:nvSpPr>
        <p:spPr bwMode="auto">
          <a:xfrm>
            <a:off x="5292725" y="312738"/>
            <a:ext cx="36718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Arial Narrow" pitchFamily="34" charset="0"/>
              </a:rPr>
              <a:t>О выполнении </a:t>
            </a:r>
            <a:r>
              <a:rPr lang="ru-RU" sz="1400" dirty="0" smtClean="0">
                <a:solidFill>
                  <a:schemeClr val="bg1"/>
                </a:solidFill>
                <a:latin typeface="Arial Narrow" pitchFamily="34" charset="0"/>
              </a:rPr>
              <a:t>Стратегического плана развития</a:t>
            </a:r>
            <a:endParaRPr lang="ru-RU" sz="1400" dirty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endParaRPr lang="en-US" sz="1400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2904</TotalTime>
  <Words>882</Words>
  <Application>Microsoft Office PowerPoint</Application>
  <PresentationFormat>Экран (4:3)</PresentationFormat>
  <Paragraphs>165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Позиционирование банка</vt:lpstr>
      <vt:lpstr>Основные цели</vt:lpstr>
      <vt:lpstr>Презентация PowerPoint</vt:lpstr>
      <vt:lpstr>Региональная структура банка на 01.01.2016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Podolyak Dmitry</dc:creator>
  <cp:lastModifiedBy>Ambrazhevich Vitalij</cp:lastModifiedBy>
  <cp:revision>191</cp:revision>
  <dcterms:created xsi:type="dcterms:W3CDTF">2013-04-22T10:59:29Z</dcterms:created>
  <dcterms:modified xsi:type="dcterms:W3CDTF">2017-01-26T10:49:47Z</dcterms:modified>
</cp:coreProperties>
</file>