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0" r:id="rId3"/>
    <p:sldId id="256" r:id="rId4"/>
    <p:sldId id="275" r:id="rId5"/>
    <p:sldId id="277" r:id="rId6"/>
    <p:sldId id="278" r:id="rId7"/>
    <p:sldId id="297" r:id="rId8"/>
    <p:sldId id="279" r:id="rId9"/>
    <p:sldId id="298" r:id="rId10"/>
    <p:sldId id="295" r:id="rId11"/>
    <p:sldId id="293" r:id="rId12"/>
    <p:sldId id="294" r:id="rId13"/>
    <p:sldId id="281" r:id="rId14"/>
    <p:sldId id="29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4A0"/>
    <a:srgbClr val="B1DB29"/>
    <a:srgbClr val="B0CA1F"/>
    <a:srgbClr val="B0CA1E"/>
    <a:srgbClr val="727271"/>
    <a:srgbClr val="C7D862"/>
    <a:srgbClr val="C4DB7B"/>
    <a:srgbClr val="03BFD3"/>
    <a:srgbClr val="03CADF"/>
    <a:srgbClr val="00C0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67" autoAdjust="0"/>
    <p:restoredTop sz="86397" autoAdjust="0"/>
  </p:normalViewPr>
  <p:slideViewPr>
    <p:cSldViewPr>
      <p:cViewPr>
        <p:scale>
          <a:sx n="90" d="100"/>
          <a:sy n="90" d="100"/>
        </p:scale>
        <p:origin x="-576" y="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Zarubina\MAIN\&#1056;&#1050;,%20&#1054;&#1057;&#1040;,%20&#1057;&#1090;&#1088;&#1072;&#1090;&#1077;&#1075;&#1080;&#1103;\&#1056;&#1050;%20&#1087;&#1083;&#1102;&#1089;%20&#1054;&#1057;&#1040;%202019\&#1075;&#1088;&#1072;&#1092;&#1080;&#1082;&#1080;%20&#1042;&#1099;&#1087;&#1086;&#1083;&#1085;&#1077;&#1085;&#1080;&#1077;%20&#1089;&#1090;&#1088;&#1072;&#1090;&#1077;&#1075;&#1080;&#1080;%202019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Zarubina\MAIN\&#1056;&#1050;,%20&#1054;&#1057;&#1040;,%20&#1057;&#1090;&#1088;&#1072;&#1090;&#1077;&#1075;&#1080;&#1103;\&#1056;&#1050;%20&#1087;&#1083;&#1102;&#1089;%20&#1054;&#1057;&#1040;%202019\&#1075;&#1088;&#1072;&#1092;&#1080;&#1082;&#1080;%20&#1042;&#1099;&#1087;&#1086;&#1083;&#1085;&#1077;&#1085;&#1080;&#1077;%20&#1089;&#1090;&#1088;&#1072;&#1090;&#1077;&#1075;&#1080;&#1080;%202019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Zarubina\MAIN\&#1056;&#1050;,%20&#1054;&#1057;&#1040;,%20&#1057;&#1090;&#1088;&#1072;&#1090;&#1077;&#1075;&#1080;&#1103;\&#1056;&#1050;%20&#1087;&#1083;&#1102;&#1089;%20&#1054;&#1057;&#1040;%202019\&#1075;&#1088;&#1072;&#1092;&#1080;&#1082;&#1080;%20&#1042;&#1099;&#1087;&#1086;&#1083;&#1085;&#1077;&#1085;&#1080;&#1077;%20&#1089;&#1090;&#1088;&#1072;&#1090;&#1077;&#1075;&#1080;&#1080;%202019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Zarubina\MAIN\&#1056;&#1050;,%20&#1054;&#1057;&#1040;,%20&#1057;&#1090;&#1088;&#1072;&#1090;&#1077;&#1075;&#1080;&#1103;\&#1056;&#1050;%20&#1087;&#1083;&#1102;&#1089;%20&#1054;&#1057;&#1040;%202019\&#1075;&#1088;&#1072;&#1092;&#1080;&#1082;&#1080;%20&#1042;&#1099;&#1087;&#1086;&#1083;&#1085;&#1077;&#1085;&#1080;&#1077;%20&#1089;&#1090;&#1088;&#1072;&#1090;&#1077;&#1075;&#1080;&#1080;%202019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Zarubina\MAIN\&#1056;&#1050;,%20&#1054;&#1057;&#1040;,%20&#1057;&#1090;&#1088;&#1072;&#1090;&#1077;&#1075;&#1080;&#1103;\&#1056;&#1050;%20&#1087;&#1083;&#1102;&#1089;%20&#1054;&#1057;&#1040;%202019\&#1075;&#1088;&#1072;&#1092;&#1080;&#1082;&#1080;%20&#1042;&#1099;&#1087;&#1086;&#1083;&#1085;&#1077;&#1085;&#1080;&#1077;%20&#1089;&#1090;&#1088;&#1072;&#1090;&#1077;&#1075;&#1080;&#1080;%202019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Zarubina\MAIN\&#1056;&#1050;,%20&#1054;&#1057;&#1040;,%20&#1057;&#1090;&#1088;&#1072;&#1090;&#1077;&#1075;&#1080;&#1103;\&#1056;&#1050;%20&#1087;&#1083;&#1102;&#1089;%20&#1054;&#1057;&#1040;%202019\&#1075;&#1088;&#1072;&#1092;&#1080;&#1082;&#1080;%20&#1042;&#1099;&#1087;&#1086;&#1083;&#1085;&#1077;&#1085;&#1080;&#1077;%20&#1089;&#1090;&#1088;&#1072;&#1090;&#1077;&#1075;&#1080;&#1080;%2020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layout/>
      <c:overlay val="0"/>
      <c:txPr>
        <a:bodyPr/>
        <a:lstStyle/>
        <a:p>
          <a:pPr>
            <a:defRPr>
              <a:solidFill>
                <a:srgbClr val="5AA8B4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9.3002405949256337E-2"/>
          <c:y val="0.18433537271255729"/>
          <c:w val="0.87644203849518809"/>
          <c:h val="0.721838550668971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'7 НК'!$A$1</c:f>
              <c:strCache>
                <c:ptCount val="1"/>
                <c:pt idx="0">
                  <c:v>Нормативный капитал, млн.р.</c:v>
                </c:pt>
              </c:strCache>
            </c:strRef>
          </c:tx>
          <c:spPr>
            <a:solidFill>
              <a:srgbClr val="5AA8B4"/>
            </a:solidFill>
          </c:spPr>
          <c:invertIfNegative val="0"/>
          <c:dLbls>
            <c:txPr>
              <a:bodyPr/>
              <a:lstStyle/>
              <a:p>
                <a:pPr>
                  <a:defRPr sz="1400" b="1">
                    <a:solidFill>
                      <a:srgbClr val="5AA8B4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'7 НК'!$A$5:$A$8</c:f>
              <c:numCache>
                <c:formatCode>m/d/yyyy</c:formatCode>
                <c:ptCount val="4"/>
                <c:pt idx="0">
                  <c:v>42736</c:v>
                </c:pt>
                <c:pt idx="1">
                  <c:v>43101</c:v>
                </c:pt>
                <c:pt idx="2">
                  <c:v>43466</c:v>
                </c:pt>
                <c:pt idx="3">
                  <c:v>43831</c:v>
                </c:pt>
              </c:numCache>
            </c:numRef>
          </c:cat>
          <c:val>
            <c:numRef>
              <c:f>'7 НК'!$B$5:$B$8</c:f>
              <c:numCache>
                <c:formatCode>0.0</c:formatCode>
                <c:ptCount val="4"/>
                <c:pt idx="0">
                  <c:v>52</c:v>
                </c:pt>
                <c:pt idx="1">
                  <c:v>54.3</c:v>
                </c:pt>
                <c:pt idx="2">
                  <c:v>60.45</c:v>
                </c:pt>
                <c:pt idx="3">
                  <c:v>62.5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8"/>
        <c:axId val="58992896"/>
        <c:axId val="58995072"/>
      </c:barChart>
      <c:dateAx>
        <c:axId val="589928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tx1"/>
                </a:solidFill>
              </a:defRPr>
            </a:pPr>
            <a:endParaRPr lang="ru-RU"/>
          </a:p>
        </c:txPr>
        <c:crossAx val="58995072"/>
        <c:crosses val="autoZero"/>
        <c:auto val="1"/>
        <c:lblOffset val="100"/>
        <c:baseTimeUnit val="years"/>
        <c:majorUnit val="1"/>
        <c:majorTimeUnit val="years"/>
      </c:dateAx>
      <c:valAx>
        <c:axId val="5899507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58992896"/>
        <c:crosses val="autoZero"/>
        <c:crossBetween val="between"/>
        <c:majorUnit val="25"/>
      </c:valAx>
    </c:plotArea>
    <c:plotVisOnly val="1"/>
    <c:dispBlanksAs val="gap"/>
    <c:showDLblsOverMax val="0"/>
  </c:chart>
  <c:spPr>
    <a:ln>
      <a:solidFill>
        <a:srgbClr val="00A4A0"/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layout>
        <c:manualLayout>
          <c:xMode val="edge"/>
          <c:yMode val="edge"/>
          <c:x val="0.23029076724352765"/>
          <c:y val="1.3937282229965157E-2"/>
        </c:manualLayout>
      </c:layout>
      <c:overlay val="0"/>
      <c:txPr>
        <a:bodyPr/>
        <a:lstStyle/>
        <a:p>
          <a:pPr>
            <a:defRPr sz="1600">
              <a:solidFill>
                <a:srgbClr val="5AA8B4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9.3002405949256337E-2"/>
          <c:y val="0.18433537271255729"/>
          <c:w val="0.87644203849518809"/>
          <c:h val="0.721838550668971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'7 СрА'!$A$1</c:f>
              <c:strCache>
                <c:ptCount val="1"/>
                <c:pt idx="0">
                  <c:v>Среднее значение активов, млн.р.</c:v>
                </c:pt>
              </c:strCache>
            </c:strRef>
          </c:tx>
          <c:spPr>
            <a:solidFill>
              <a:srgbClr val="5AA8B4"/>
            </a:solidFill>
          </c:spPr>
          <c:invertIfNegative val="0"/>
          <c:dLbls>
            <c:txPr>
              <a:bodyPr/>
              <a:lstStyle/>
              <a:p>
                <a:pPr>
                  <a:defRPr sz="1400" b="1">
                    <a:solidFill>
                      <a:srgbClr val="5AA8B4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'7 СрА'!$A$4:$A$7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'7 СрА'!$B$4:$B$7</c:f>
              <c:numCache>
                <c:formatCode>0.0</c:formatCode>
                <c:ptCount val="4"/>
                <c:pt idx="0">
                  <c:v>92.072000000000003</c:v>
                </c:pt>
                <c:pt idx="1">
                  <c:v>98.4</c:v>
                </c:pt>
                <c:pt idx="2">
                  <c:v>102.039</c:v>
                </c:pt>
                <c:pt idx="3">
                  <c:v>130.679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2"/>
        <c:axId val="64923904"/>
        <c:axId val="64929792"/>
      </c:barChart>
      <c:catAx>
        <c:axId val="64923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tx1"/>
                </a:solidFill>
              </a:defRPr>
            </a:pPr>
            <a:endParaRPr lang="ru-RU"/>
          </a:p>
        </c:txPr>
        <c:crossAx val="64929792"/>
        <c:crosses val="autoZero"/>
        <c:auto val="1"/>
        <c:lblAlgn val="ctr"/>
        <c:lblOffset val="100"/>
        <c:tickLblSkip val="1"/>
        <c:noMultiLvlLbl val="0"/>
      </c:catAx>
      <c:valAx>
        <c:axId val="6492979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4923904"/>
        <c:crosses val="autoZero"/>
        <c:crossBetween val="between"/>
        <c:majorUnit val="30"/>
      </c:valAx>
    </c:plotArea>
    <c:plotVisOnly val="1"/>
    <c:dispBlanksAs val="gap"/>
    <c:showDLblsOverMax val="0"/>
  </c:chart>
  <c:spPr>
    <a:ln>
      <a:solidFill>
        <a:srgbClr val="00A4A0"/>
      </a:soli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layout/>
      <c:overlay val="0"/>
      <c:txPr>
        <a:bodyPr/>
        <a:lstStyle/>
        <a:p>
          <a:pPr>
            <a:defRPr>
              <a:solidFill>
                <a:srgbClr val="5AA8B4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9.3002405949256337E-2"/>
          <c:y val="0.18433537271255729"/>
          <c:w val="0.87644203849518809"/>
          <c:h val="0.721838550668971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'7 Прибыль'!$A$1</c:f>
              <c:strCache>
                <c:ptCount val="1"/>
                <c:pt idx="0">
                  <c:v>Прибыль, млн.р.</c:v>
                </c:pt>
              </c:strCache>
            </c:strRef>
          </c:tx>
          <c:spPr>
            <a:solidFill>
              <a:srgbClr val="5AA8B4"/>
            </a:solidFill>
          </c:spPr>
          <c:invertIfNegative val="0"/>
          <c:dLbls>
            <c:txPr>
              <a:bodyPr/>
              <a:lstStyle/>
              <a:p>
                <a:pPr>
                  <a:defRPr sz="1400" b="1">
                    <a:solidFill>
                      <a:srgbClr val="5AA8B4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'7 Прибыль'!$A$4:$A$7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'7 Прибыль'!$B$4:$B$7</c:f>
              <c:numCache>
                <c:formatCode>0.0</c:formatCode>
                <c:ptCount val="4"/>
                <c:pt idx="0">
                  <c:v>6.0279999999999996</c:v>
                </c:pt>
                <c:pt idx="1">
                  <c:v>2.8319999999999999</c:v>
                </c:pt>
                <c:pt idx="2">
                  <c:v>6.2110000000000003</c:v>
                </c:pt>
                <c:pt idx="3">
                  <c:v>2.1909999999999998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8"/>
        <c:axId val="76947456"/>
        <c:axId val="76948992"/>
      </c:barChart>
      <c:catAx>
        <c:axId val="76947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tx1"/>
                </a:solidFill>
              </a:defRPr>
            </a:pPr>
            <a:endParaRPr lang="ru-RU"/>
          </a:p>
        </c:txPr>
        <c:crossAx val="76948992"/>
        <c:crosses val="autoZero"/>
        <c:auto val="1"/>
        <c:lblAlgn val="ctr"/>
        <c:lblOffset val="100"/>
        <c:tickLblSkip val="1"/>
        <c:noMultiLvlLbl val="0"/>
      </c:catAx>
      <c:valAx>
        <c:axId val="7694899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76947456"/>
        <c:crosses val="autoZero"/>
        <c:crossBetween val="between"/>
        <c:majorUnit val="3"/>
      </c:valAx>
    </c:plotArea>
    <c:plotVisOnly val="1"/>
    <c:dispBlanksAs val="gap"/>
    <c:showDLblsOverMax val="0"/>
  </c:chart>
  <c:spPr>
    <a:ln>
      <a:solidFill>
        <a:srgbClr val="00A4A0"/>
      </a:solidFill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5AA8B4"/>
                </a:solidFill>
              </a:defRPr>
            </a:pPr>
            <a:r>
              <a:rPr lang="ru-RU">
                <a:solidFill>
                  <a:srgbClr val="5AA8B4"/>
                </a:solidFill>
              </a:rPr>
              <a:t>Рентабельность, %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3002405949256337E-2"/>
          <c:y val="0.12583416150651072"/>
          <c:w val="0.86981692913385822"/>
          <c:h val="0.722452411895115"/>
        </c:manualLayout>
      </c:layout>
      <c:lineChart>
        <c:grouping val="standard"/>
        <c:varyColors val="0"/>
        <c:ser>
          <c:idx val="3"/>
          <c:order val="0"/>
          <c:tx>
            <c:strRef>
              <c:f>'7 рентабельность'!$A$4</c:f>
              <c:strCache>
                <c:ptCount val="1"/>
                <c:pt idx="0">
                  <c:v>Активов</c:v>
                </c:pt>
              </c:strCache>
            </c:strRef>
          </c:tx>
          <c:spPr>
            <a:effectLst>
              <a:glow rad="63500">
                <a:srgbClr val="7030A0">
                  <a:alpha val="0"/>
                </a:srgbClr>
              </a:glow>
            </a:effectLst>
          </c:spPr>
          <c:marker>
            <c:spPr>
              <a:effectLst>
                <a:glow rad="63500">
                  <a:srgbClr val="7030A0">
                    <a:alpha val="0"/>
                  </a:srgbClr>
                </a:glow>
              </a:effectLst>
            </c:spPr>
          </c:marker>
          <c:dLbls>
            <c:txPr>
              <a:bodyPr/>
              <a:lstStyle/>
              <a:p>
                <a:pPr>
                  <a:defRPr sz="1200" b="1">
                    <a:solidFill>
                      <a:srgbClr val="7030A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'7 рентабельность'!$C$3:$F$3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'7 рентабельность'!$C$4:$F$4</c:f>
              <c:numCache>
                <c:formatCode>0.0</c:formatCode>
                <c:ptCount val="4"/>
                <c:pt idx="0">
                  <c:v>6.0279999999999996</c:v>
                </c:pt>
                <c:pt idx="1">
                  <c:v>2.8319999999999999</c:v>
                </c:pt>
                <c:pt idx="2">
                  <c:v>6.2110000000000003</c:v>
                </c:pt>
                <c:pt idx="3">
                  <c:v>2.1909999999999998</c:v>
                </c:pt>
              </c:numCache>
            </c:numRef>
          </c:val>
          <c:smooth val="0"/>
        </c:ser>
        <c:ser>
          <c:idx val="4"/>
          <c:order val="1"/>
          <c:tx>
            <c:strRef>
              <c:f>'7 рентабельность'!$A$5</c:f>
              <c:strCache>
                <c:ptCount val="1"/>
                <c:pt idx="0">
                  <c:v>Капитала</c:v>
                </c:pt>
              </c:strCache>
            </c:strRef>
          </c:tx>
          <c:spPr>
            <a:effectLst>
              <a:glow rad="63500">
                <a:srgbClr val="5AA8B4">
                  <a:alpha val="40000"/>
                </a:srgbClr>
              </a:glow>
            </a:effectLst>
          </c:spPr>
          <c:marker>
            <c:spPr>
              <a:effectLst>
                <a:glow rad="63500">
                  <a:srgbClr val="5AA8B4">
                    <a:alpha val="40000"/>
                  </a:srgbClr>
                </a:glow>
              </a:effectLst>
            </c:spPr>
          </c:marker>
          <c:dPt>
            <c:idx val="0"/>
            <c:marker>
              <c:spPr>
                <a:effectLst>
                  <a:glow rad="63500">
                    <a:srgbClr val="5AA8B4">
                      <a:alpha val="0"/>
                    </a:srgbClr>
                  </a:glow>
                </a:effectLst>
              </c:spPr>
            </c:marker>
            <c:bubble3D val="0"/>
            <c:spPr>
              <a:effectLst>
                <a:glow rad="63500">
                  <a:srgbClr val="5AA8B4">
                    <a:alpha val="0"/>
                  </a:srgbClr>
                </a:glow>
              </a:effectLst>
            </c:spPr>
          </c:dPt>
          <c:dPt>
            <c:idx val="1"/>
            <c:marker>
              <c:spPr>
                <a:effectLst>
                  <a:glow rad="63500">
                    <a:srgbClr val="5AA8B4">
                      <a:alpha val="0"/>
                    </a:srgbClr>
                  </a:glow>
                </a:effectLst>
              </c:spPr>
            </c:marker>
            <c:bubble3D val="0"/>
            <c:spPr>
              <a:effectLst>
                <a:glow rad="63500">
                  <a:srgbClr val="5AA8B4">
                    <a:alpha val="0"/>
                  </a:srgbClr>
                </a:glow>
              </a:effectLst>
            </c:spPr>
          </c:dPt>
          <c:dPt>
            <c:idx val="2"/>
            <c:marker>
              <c:spPr>
                <a:effectLst>
                  <a:glow rad="63500">
                    <a:srgbClr val="5AA8B4">
                      <a:alpha val="0"/>
                    </a:srgbClr>
                  </a:glow>
                </a:effectLst>
              </c:spPr>
            </c:marker>
            <c:bubble3D val="0"/>
            <c:spPr>
              <a:effectLst>
                <a:glow rad="63500">
                  <a:srgbClr val="5AA8B4">
                    <a:alpha val="0"/>
                  </a:srgbClr>
                </a:glow>
              </a:effectLst>
            </c:spPr>
          </c:dPt>
          <c:dPt>
            <c:idx val="3"/>
            <c:marker>
              <c:spPr>
                <a:effectLst>
                  <a:glow rad="63500">
                    <a:srgbClr val="5AA8B4">
                      <a:alpha val="0"/>
                    </a:srgbClr>
                  </a:glow>
                </a:effectLst>
              </c:spPr>
            </c:marker>
            <c:bubble3D val="0"/>
            <c:spPr>
              <a:effectLst>
                <a:glow rad="63500">
                  <a:srgbClr val="5AA8B4">
                    <a:alpha val="0"/>
                  </a:srgbClr>
                </a:glow>
              </a:effectLst>
            </c:spPr>
          </c:dPt>
          <c:dLbls>
            <c:txPr>
              <a:bodyPr/>
              <a:lstStyle/>
              <a:p>
                <a:pPr>
                  <a:defRPr sz="1200" b="1">
                    <a:solidFill>
                      <a:srgbClr val="5AA8B4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'7 рентабельность'!$C$3:$F$3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'7 рентабельность'!$C$5:$F$5</c:f>
              <c:numCache>
                <c:formatCode>0.0</c:formatCode>
                <c:ptCount val="4"/>
                <c:pt idx="0">
                  <c:v>11.870581516709004</c:v>
                </c:pt>
                <c:pt idx="1">
                  <c:v>5.4505562184841603</c:v>
                </c:pt>
                <c:pt idx="2">
                  <c:v>11.08414383867226</c:v>
                </c:pt>
                <c:pt idx="3">
                  <c:v>3.4929694225679939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6994432"/>
        <c:axId val="76995968"/>
      </c:lineChart>
      <c:catAx>
        <c:axId val="76994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76995968"/>
        <c:crosses val="autoZero"/>
        <c:auto val="1"/>
        <c:lblAlgn val="ctr"/>
        <c:lblOffset val="100"/>
        <c:noMultiLvlLbl val="0"/>
      </c:catAx>
      <c:valAx>
        <c:axId val="76995968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76994432"/>
        <c:crosses val="autoZero"/>
        <c:crossBetween val="between"/>
        <c:majorUnit val="3"/>
      </c:valAx>
    </c:plotArea>
    <c:legend>
      <c:legendPos val="r"/>
      <c:layout>
        <c:manualLayout>
          <c:xMode val="edge"/>
          <c:yMode val="edge"/>
          <c:x val="4.3374890638670165E-2"/>
          <c:y val="0.9431963908772043"/>
          <c:w val="0.83718066491688525"/>
          <c:h val="4.8827114447601058E-2"/>
        </c:manualLayout>
      </c:layout>
      <c:overlay val="0"/>
    </c:legend>
    <c:plotVisOnly val="1"/>
    <c:dispBlanksAs val="gap"/>
    <c:showDLblsOverMax val="0"/>
  </c:chart>
  <c:spPr>
    <a:ln>
      <a:solidFill>
        <a:srgbClr val="5AA8B4"/>
      </a:solidFill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5AA8B4"/>
                </a:solidFill>
              </a:defRPr>
            </a:pPr>
            <a:r>
              <a:rPr lang="ru-RU">
                <a:solidFill>
                  <a:srgbClr val="5AA8B4"/>
                </a:solidFill>
              </a:rPr>
              <a:t>Динамика розничного бизнеса, млн.р.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3002405949256337E-2"/>
          <c:y val="0.14034173228346455"/>
          <c:w val="0.8892073490813649"/>
          <c:h val="0.690564829396325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'11 Рбизнес'!$A$4</c:f>
              <c:strCache>
                <c:ptCount val="1"/>
                <c:pt idx="0">
                  <c:v>Кредиты физическим лицам</c:v>
                </c:pt>
              </c:strCache>
            </c:strRef>
          </c:tx>
          <c:spPr>
            <a:solidFill>
              <a:srgbClr val="5AA8B4"/>
            </a:solidFill>
          </c:spPr>
          <c:invertIfNegative val="0"/>
          <c:dLbls>
            <c:txPr>
              <a:bodyPr/>
              <a:lstStyle/>
              <a:p>
                <a:pPr>
                  <a:defRPr sz="1400" b="1">
                    <a:solidFill>
                      <a:srgbClr val="5AA8B4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'11 Рбизнес'!$D$3:$G$3</c:f>
              <c:numCache>
                <c:formatCode>m/d/yyyy</c:formatCode>
                <c:ptCount val="4"/>
                <c:pt idx="0">
                  <c:v>42736</c:v>
                </c:pt>
                <c:pt idx="1">
                  <c:v>43101</c:v>
                </c:pt>
                <c:pt idx="2">
                  <c:v>43466</c:v>
                </c:pt>
                <c:pt idx="3">
                  <c:v>43831</c:v>
                </c:pt>
              </c:numCache>
            </c:numRef>
          </c:cat>
          <c:val>
            <c:numRef>
              <c:f>'11 Рбизнес'!$D$4:$G$4</c:f>
              <c:numCache>
                <c:formatCode>0.0</c:formatCode>
                <c:ptCount val="4"/>
                <c:pt idx="0">
                  <c:v>20.399999999999999</c:v>
                </c:pt>
                <c:pt idx="1">
                  <c:v>31.495999999999999</c:v>
                </c:pt>
                <c:pt idx="2">
                  <c:v>52.38</c:v>
                </c:pt>
                <c:pt idx="3">
                  <c:v>56.287999999999997</c:v>
                </c:pt>
              </c:numCache>
            </c:numRef>
          </c:val>
        </c:ser>
        <c:ser>
          <c:idx val="1"/>
          <c:order val="1"/>
          <c:tx>
            <c:strRef>
              <c:f>'11 Рбизнес'!$A$5</c:f>
              <c:strCache>
                <c:ptCount val="1"/>
                <c:pt idx="0">
                  <c:v>Средства физических лиц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1"/>
              <c:layout>
                <c:manualLayout>
                  <c:x val="2.4002397971854071E-2"/>
                  <c:y val="6.66666666666666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602158174668661E-2"/>
                  <c:y val="1.333333333333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611111111111110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333333333333333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120311736341029E-2"/>
                  <c:y val="3.33333333333327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rgbClr val="92D05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'11 Рбизнес'!$D$3:$G$3</c:f>
              <c:numCache>
                <c:formatCode>m/d/yyyy</c:formatCode>
                <c:ptCount val="4"/>
                <c:pt idx="0">
                  <c:v>42736</c:v>
                </c:pt>
                <c:pt idx="1">
                  <c:v>43101</c:v>
                </c:pt>
                <c:pt idx="2">
                  <c:v>43466</c:v>
                </c:pt>
                <c:pt idx="3">
                  <c:v>43831</c:v>
                </c:pt>
              </c:numCache>
            </c:numRef>
          </c:cat>
          <c:val>
            <c:numRef>
              <c:f>'11 Рбизнес'!$D$5:$G$5</c:f>
              <c:numCache>
                <c:formatCode>0.0</c:formatCode>
                <c:ptCount val="4"/>
                <c:pt idx="1">
                  <c:v>7.99</c:v>
                </c:pt>
                <c:pt idx="2">
                  <c:v>10.446</c:v>
                </c:pt>
                <c:pt idx="3">
                  <c:v>19.619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2"/>
        <c:overlap val="34"/>
        <c:axId val="77060352"/>
        <c:axId val="77201408"/>
      </c:barChart>
      <c:dateAx>
        <c:axId val="7706035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7201408"/>
        <c:crosses val="autoZero"/>
        <c:auto val="1"/>
        <c:lblOffset val="100"/>
        <c:baseTimeUnit val="years"/>
      </c:dateAx>
      <c:valAx>
        <c:axId val="77201408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770603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2109864391951006"/>
          <c:y val="0.8934916010498688"/>
          <c:w val="0.76223468941382322"/>
          <c:h val="9.4438845144356937E-2"/>
        </c:manualLayout>
      </c:layout>
      <c:overlay val="0"/>
      <c:txPr>
        <a:bodyPr/>
        <a:lstStyle/>
        <a:p>
          <a:pPr>
            <a:defRPr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solidFill>
        <a:srgbClr val="5AA8B4"/>
      </a:solidFill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5AA8B4"/>
                </a:solidFill>
                <a:latin typeface="Times New Roman" pitchFamily="18" charset="0"/>
                <a:cs typeface="Times New Roman" pitchFamily="18" charset="0"/>
              </a:defRPr>
            </a:pPr>
            <a:r>
              <a:rPr lang="ru-RU">
                <a:solidFill>
                  <a:srgbClr val="5AA8B4"/>
                </a:solidFill>
                <a:latin typeface="Times New Roman" pitchFamily="18" charset="0"/>
                <a:cs typeface="Times New Roman" pitchFamily="18" charset="0"/>
              </a:rPr>
              <a:t>Динамика средств юридических лиц, млн.р.</a:t>
            </a:r>
          </a:p>
        </c:rich>
      </c:tx>
      <c:layout/>
      <c:overlay val="0"/>
    </c:title>
    <c:autoTitleDeleted val="0"/>
    <c:view3D>
      <c:rotX val="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002405949256337E-2"/>
          <c:y val="0.12367506561679791"/>
          <c:w val="0.8892073490813649"/>
          <c:h val="0.7305648293963256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'13 Корпобизнес'!$A$4</c:f>
              <c:strCache>
                <c:ptCount val="1"/>
                <c:pt idx="0">
                  <c:v>Средства в иностранной валюте</c:v>
                </c:pt>
              </c:strCache>
            </c:strRef>
          </c:tx>
          <c:spPr>
            <a:solidFill>
              <a:srgbClr val="5AA8B4"/>
            </a:solidFill>
          </c:spPr>
          <c:invertIfNegative val="0"/>
          <c:dLbls>
            <c:txPr>
              <a:bodyPr/>
              <a:lstStyle/>
              <a:p>
                <a:pPr>
                  <a:defRPr sz="1400" b="1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'13 Корпобизнес'!$D$3:$G$3</c:f>
              <c:numCache>
                <c:formatCode>m/d/yyyy</c:formatCode>
                <c:ptCount val="4"/>
                <c:pt idx="0">
                  <c:v>42736</c:v>
                </c:pt>
                <c:pt idx="1">
                  <c:v>43101</c:v>
                </c:pt>
                <c:pt idx="2">
                  <c:v>43466</c:v>
                </c:pt>
                <c:pt idx="3">
                  <c:v>43831</c:v>
                </c:pt>
              </c:numCache>
            </c:numRef>
          </c:cat>
          <c:val>
            <c:numRef>
              <c:f>'13 Корпобизнес'!$D$4:$G$4</c:f>
              <c:numCache>
                <c:formatCode>0.0</c:formatCode>
                <c:ptCount val="4"/>
                <c:pt idx="0">
                  <c:v>27.3</c:v>
                </c:pt>
                <c:pt idx="1">
                  <c:v>10.6</c:v>
                </c:pt>
                <c:pt idx="2">
                  <c:v>12.6</c:v>
                </c:pt>
                <c:pt idx="3">
                  <c:v>22.6</c:v>
                </c:pt>
              </c:numCache>
            </c:numRef>
          </c:val>
        </c:ser>
        <c:ser>
          <c:idx val="1"/>
          <c:order val="1"/>
          <c:tx>
            <c:strRef>
              <c:f>'13 Корпобизнес'!$A$5</c:f>
              <c:strCache>
                <c:ptCount val="1"/>
                <c:pt idx="0">
                  <c:v>Средства в национальной валюте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2"/>
              <c:layout>
                <c:manualLayout>
                  <c:x val="-1.6468525600899446E-7"/>
                  <c:y val="6.11104051584959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62752213411012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32675366330000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'13 Корпобизнес'!$D$3:$G$3</c:f>
              <c:numCache>
                <c:formatCode>m/d/yyyy</c:formatCode>
                <c:ptCount val="4"/>
                <c:pt idx="0">
                  <c:v>42736</c:v>
                </c:pt>
                <c:pt idx="1">
                  <c:v>43101</c:v>
                </c:pt>
                <c:pt idx="2">
                  <c:v>43466</c:v>
                </c:pt>
                <c:pt idx="3">
                  <c:v>43831</c:v>
                </c:pt>
              </c:numCache>
            </c:numRef>
          </c:cat>
          <c:val>
            <c:numRef>
              <c:f>'13 Корпобизнес'!$D$5:$G$5</c:f>
              <c:numCache>
                <c:formatCode>0.0</c:formatCode>
                <c:ptCount val="4"/>
                <c:pt idx="0">
                  <c:v>10.5</c:v>
                </c:pt>
                <c:pt idx="1">
                  <c:v>20.9</c:v>
                </c:pt>
                <c:pt idx="2">
                  <c:v>30.1</c:v>
                </c:pt>
                <c:pt idx="3">
                  <c:v>42.2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2"/>
        <c:shape val="box"/>
        <c:axId val="77261824"/>
        <c:axId val="77267712"/>
        <c:axId val="0"/>
      </c:bar3DChart>
      <c:dateAx>
        <c:axId val="7726182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7267712"/>
        <c:crosses val="autoZero"/>
        <c:auto val="1"/>
        <c:lblOffset val="100"/>
        <c:baseTimeUnit val="years"/>
      </c:dateAx>
      <c:valAx>
        <c:axId val="7726771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77261824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12109864391951006"/>
          <c:y val="0.8934916010498688"/>
          <c:w val="0.74326787259092231"/>
          <c:h val="0.10650839895013123"/>
        </c:manualLayout>
      </c:layout>
      <c:overlay val="0"/>
      <c:txPr>
        <a:bodyPr/>
        <a:lstStyle/>
        <a:p>
          <a:pPr>
            <a:defRPr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solidFill>
        <a:srgbClr val="5AA8B4"/>
      </a:solidFill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D06-72DE-4A28-B5FA-91365E9E7747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4481-2A5F-471D-9B3A-92F451469B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536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D06-72DE-4A28-B5FA-91365E9E7747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4481-2A5F-471D-9B3A-92F451469B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5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D06-72DE-4A28-B5FA-91365E9E7747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4481-2A5F-471D-9B3A-92F451469B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883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D06-72DE-4A28-B5FA-91365E9E7747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4481-2A5F-471D-9B3A-92F451469B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968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D06-72DE-4A28-B5FA-91365E9E7747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4481-2A5F-471D-9B3A-92F451469B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267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D06-72DE-4A28-B5FA-91365E9E7747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4481-2A5F-471D-9B3A-92F451469B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56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D06-72DE-4A28-B5FA-91365E9E7747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4481-2A5F-471D-9B3A-92F451469B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359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D06-72DE-4A28-B5FA-91365E9E7747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4481-2A5F-471D-9B3A-92F451469B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091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D06-72DE-4A28-B5FA-91365E9E7747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4481-2A5F-471D-9B3A-92F451469B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41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D06-72DE-4A28-B5FA-91365E9E7747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4481-2A5F-471D-9B3A-92F451469B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81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D06-72DE-4A28-B5FA-91365E9E7747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4481-2A5F-471D-9B3A-92F451469B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34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Фон.jpg"/>
          <p:cNvPicPr>
            <a:picLocks noChangeAspect="1"/>
          </p:cNvPicPr>
          <p:nvPr userDrawn="1"/>
        </p:nvPicPr>
        <p:blipFill>
          <a:blip r:embed="rId13" cstate="print"/>
          <a:srcRect r="6250" b="7729"/>
          <a:stretch>
            <a:fillRect/>
          </a:stretch>
        </p:blipFill>
        <p:spPr>
          <a:xfrm>
            <a:off x="571472" y="888427"/>
            <a:ext cx="8572528" cy="596957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5FD06-72DE-4A28-B5FA-91365E9E7747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14481-2A5F-471D-9B3A-92F451469B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330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на титул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/>
          <p:cNvSpPr txBox="1">
            <a:spLocks noChangeArrowheads="1"/>
          </p:cNvSpPr>
          <p:nvPr/>
        </p:nvSpPr>
        <p:spPr bwMode="auto">
          <a:xfrm>
            <a:off x="467544" y="512671"/>
            <a:ext cx="84249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ru-RU" sz="28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Розничный бизнес</a:t>
            </a:r>
            <a:endParaRPr lang="ru-RU" sz="28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4630740" y="0"/>
            <a:ext cx="4513260" cy="457199"/>
          </a:xfrm>
        </p:spPr>
        <p:txBody>
          <a:bodyPr/>
          <a:lstStyle/>
          <a:p>
            <a:pPr algn="r"/>
            <a:r>
              <a:rPr lang="ru-RU" sz="14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О выполнении Стратегического плана развития</a:t>
            </a:r>
            <a:endParaRPr lang="en-US" sz="14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 title="Динамика розничного бизнеса, млн.р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4652476"/>
              </p:ext>
            </p:extLst>
          </p:nvPr>
        </p:nvGraphicFramePr>
        <p:xfrm>
          <a:off x="683568" y="1196752"/>
          <a:ext cx="784887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6105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/>
          <p:cNvSpPr txBox="1">
            <a:spLocks noChangeArrowheads="1"/>
          </p:cNvSpPr>
          <p:nvPr/>
        </p:nvSpPr>
        <p:spPr bwMode="auto">
          <a:xfrm>
            <a:off x="467544" y="509030"/>
            <a:ext cx="84249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ru-RU" sz="28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Корпоративный бизнес</a:t>
            </a:r>
            <a:endParaRPr lang="ru-RU" sz="28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4630740" y="0"/>
            <a:ext cx="4513260" cy="457199"/>
          </a:xfrm>
        </p:spPr>
        <p:txBody>
          <a:bodyPr/>
          <a:lstStyle/>
          <a:p>
            <a:pPr algn="r"/>
            <a:r>
              <a:rPr lang="ru-RU" sz="14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О выполнении Стратегического плана развития</a:t>
            </a:r>
            <a:endParaRPr lang="en-US" sz="14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96485" y="1195389"/>
            <a:ext cx="324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u="sng" dirty="0" smtClean="0">
                <a:solidFill>
                  <a:srgbClr val="B0CA1F"/>
                </a:solidFill>
                <a:latin typeface="Times New Roman" pitchFamily="18" charset="0"/>
                <a:cs typeface="Times New Roman" pitchFamily="18" charset="0"/>
              </a:rPr>
              <a:t>Реализованные мероприятия</a:t>
            </a:r>
            <a:endParaRPr lang="ru-RU" b="1" u="sng" dirty="0">
              <a:solidFill>
                <a:srgbClr val="B0CA1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4190" y="1988840"/>
            <a:ext cx="8505825" cy="1077218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/>
              <a:t>В 2019 году работа с корпоративными клиентами была нацелена как на сохранение действующей клиентской базы, так и на привлечение новых клиентов на расчетно-кассовое  обслуживание в Банк с целью формирования стабильной ресурсной </a:t>
            </a:r>
            <a:r>
              <a:rPr lang="ru-RU" dirty="0" smtClean="0"/>
              <a:t>базы. </a:t>
            </a:r>
          </a:p>
          <a:p>
            <a:r>
              <a:rPr lang="ru-RU" dirty="0" smtClean="0"/>
              <a:t>За </a:t>
            </a:r>
            <a:r>
              <a:rPr lang="ru-RU" dirty="0"/>
              <a:t>2019 год количество клиентов на расчетно-кассовом обслуживании </a:t>
            </a:r>
            <a:r>
              <a:rPr lang="ru-RU" dirty="0" smtClean="0"/>
              <a:t>выросло </a:t>
            </a:r>
            <a:r>
              <a:rPr lang="ru-RU" dirty="0"/>
              <a:t>на </a:t>
            </a:r>
            <a:r>
              <a:rPr lang="ru-RU" dirty="0" smtClean="0"/>
              <a:t>12,0%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67544" y="4437112"/>
            <a:ext cx="8505825" cy="1323439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/>
              <a:t>Проводимая работа по привлечению новых клиентов на обслуживание и проведение активной работы с действующими клиентами, а также создание выгодных условий по обслуживанию клиентов банка позволила нарастить ресурсную базу в национальной валюте (в части привлеченных средств юридических лиц на счета и во вклады) в 2 раза, количество валютно-обменных операций на 40%</a:t>
            </a:r>
          </a:p>
        </p:txBody>
      </p:sp>
      <p:sp>
        <p:nvSpPr>
          <p:cNvPr id="16" name="Стрелка вниз 15"/>
          <p:cNvSpPr/>
          <p:nvPr/>
        </p:nvSpPr>
        <p:spPr>
          <a:xfrm>
            <a:off x="4427984" y="6021288"/>
            <a:ext cx="484632" cy="216024"/>
          </a:xfrm>
          <a:prstGeom prst="downArrow">
            <a:avLst/>
          </a:prstGeom>
          <a:solidFill>
            <a:srgbClr val="B0CA1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67544" y="3212976"/>
            <a:ext cx="8505825" cy="1077218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/>
              <a:t>На постоянной основе проводилась оптимизация тарифов, применялся индивидуальный подход к клиентам в зависимости от масштабов и характера проводимых клиентом операций; с целью привлечения срочных ресурсов продлена акция (снижение тарифа по услуге «Клиент-банк» для вкладчиков)</a:t>
            </a:r>
          </a:p>
        </p:txBody>
      </p:sp>
    </p:spTree>
    <p:extLst>
      <p:ext uri="{BB962C8B-B14F-4D97-AF65-F5344CB8AC3E}">
        <p14:creationId xmlns:p14="http://schemas.microsoft.com/office/powerpoint/2010/main" val="2415484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/>
          <p:cNvSpPr txBox="1">
            <a:spLocks noChangeArrowheads="1"/>
          </p:cNvSpPr>
          <p:nvPr/>
        </p:nvSpPr>
        <p:spPr bwMode="auto">
          <a:xfrm>
            <a:off x="467544" y="509030"/>
            <a:ext cx="84249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ru-RU" sz="28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Корпоративный бизнес</a:t>
            </a:r>
            <a:endParaRPr lang="ru-RU" sz="28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4630740" y="0"/>
            <a:ext cx="4513260" cy="457199"/>
          </a:xfrm>
        </p:spPr>
        <p:txBody>
          <a:bodyPr/>
          <a:lstStyle/>
          <a:p>
            <a:pPr algn="r"/>
            <a:r>
              <a:rPr lang="ru-RU" sz="14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О выполнении Стратегического плана развития</a:t>
            </a:r>
            <a:endParaRPr lang="en-US" sz="14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96486" y="1068887"/>
            <a:ext cx="2805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u="sng" dirty="0" smtClean="0">
                <a:solidFill>
                  <a:srgbClr val="B0CA1F"/>
                </a:solidFill>
                <a:latin typeface="Times New Roman" pitchFamily="18" charset="0"/>
                <a:cs typeface="Times New Roman" pitchFamily="18" charset="0"/>
              </a:rPr>
              <a:t>Достигнутые результаты</a:t>
            </a:r>
            <a:endParaRPr lang="ru-RU" b="1" u="sng" dirty="0">
              <a:solidFill>
                <a:srgbClr val="B0CA1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45" y="1556792"/>
            <a:ext cx="8424936" cy="338554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Количество клиентов на расчетно-кассовом обслуживании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выросло на 12,0%.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5745" y="2038930"/>
            <a:ext cx="8416736" cy="338554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Ресурсная база в национальной валюте увеличена 40%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 title="Динамика розничного бизнеса, млн.р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8318766"/>
              </p:ext>
            </p:extLst>
          </p:nvPr>
        </p:nvGraphicFramePr>
        <p:xfrm>
          <a:off x="475744" y="2564905"/>
          <a:ext cx="8416736" cy="3563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0440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/>
          <p:cNvSpPr txBox="1">
            <a:spLocks noChangeArrowheads="1"/>
          </p:cNvSpPr>
          <p:nvPr/>
        </p:nvSpPr>
        <p:spPr bwMode="auto">
          <a:xfrm>
            <a:off x="175743" y="620687"/>
            <a:ext cx="896448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sz="26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Развитие материально-технической базы и </a:t>
            </a:r>
            <a:r>
              <a:rPr lang="en-US" sz="26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ru-RU" sz="26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-технологий</a:t>
            </a:r>
            <a:endParaRPr lang="ru-RU" sz="26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4630740" y="0"/>
            <a:ext cx="4513260" cy="457199"/>
          </a:xfrm>
        </p:spPr>
        <p:txBody>
          <a:bodyPr/>
          <a:lstStyle/>
          <a:p>
            <a:pPr algn="r"/>
            <a:r>
              <a:rPr lang="ru-RU" sz="14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О выполнении Стратегического плана развития</a:t>
            </a:r>
            <a:endParaRPr lang="en-US" sz="14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730" y="1246859"/>
            <a:ext cx="8505825" cy="584775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just"/>
            <a:r>
              <a:rPr lang="ru-RU" dirty="0"/>
              <a:t>Внедрен механизм открытого АПИ при взаимодействии программного обеспечения Банка с информационными системами партнеров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5730" y="1966799"/>
            <a:ext cx="8505825" cy="338554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/>
              <a:t>Выполнен переход  на взаимодействие с системой АИС Расчет в  режиме </a:t>
            </a:r>
            <a:r>
              <a:rPr lang="en-US" dirty="0"/>
              <a:t>on</a:t>
            </a:r>
            <a:r>
              <a:rPr lang="ru-RU" dirty="0"/>
              <a:t>-</a:t>
            </a:r>
            <a:r>
              <a:rPr lang="en-US" dirty="0"/>
              <a:t>line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60644" y="2420888"/>
            <a:ext cx="8505825" cy="584775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just"/>
            <a:r>
              <a:rPr lang="ru-RU" dirty="0"/>
              <a:t>Проведен комплекс мероприятий, направленных на подключение Банка к системе исполнения денежных обязательств АИС ИДО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0821" y="5589240"/>
            <a:ext cx="8498017" cy="338554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Оптимизирована сеть банка, организационная структура банка 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0644" y="3140968"/>
            <a:ext cx="8505825" cy="584775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just"/>
            <a:r>
              <a:rPr lang="ru-RU" dirty="0"/>
              <a:t>Банком пройдена аудиторская  проверка  компании Майкрософт    на предмет лицензионной чистоты используемого  банком системного программного обеспечения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4264" y="3861048"/>
            <a:ext cx="8505825" cy="1077218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just"/>
            <a:r>
              <a:rPr lang="ru-RU" dirty="0"/>
              <a:t>Начаты мероприятия по комплексной аттестации системы защиты информационной системы банка на соответствие действующему законодательству Республики Беларусь в области защиты информации с последующим внедрением системы защиты каналов передачи данных и системы сбора, мониторинга и корреляции событий безопасности (SIEM система)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0821" y="5110445"/>
            <a:ext cx="8498017" cy="338554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/>
              <a:t>Выработаны подходы по управлению </a:t>
            </a:r>
            <a:r>
              <a:rPr lang="ru-RU" dirty="0" err="1"/>
              <a:t>киберриском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5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4630740" y="0"/>
            <a:ext cx="4513260" cy="457199"/>
          </a:xfrm>
        </p:spPr>
        <p:txBody>
          <a:bodyPr/>
          <a:lstStyle/>
          <a:p>
            <a:pPr algn="r"/>
            <a:r>
              <a:rPr lang="ru-RU" sz="14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О выполнении Стратегического плана развития</a:t>
            </a:r>
            <a:endParaRPr lang="en-US" sz="14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635896" y="613577"/>
            <a:ext cx="20162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sz="26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sz="26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9552" y="1340768"/>
            <a:ext cx="8045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2019 год основные задачи банком выполнены. Проведены мероприятия в соответствии с намеченными планами </a:t>
            </a:r>
            <a:endParaRPr lang="ru-RU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552" y="2478791"/>
            <a:ext cx="80459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/>
              <a:t>Вместе с </a:t>
            </a:r>
            <a:r>
              <a:rPr lang="ru-RU" dirty="0" smtClean="0"/>
              <a:t>тем, </a:t>
            </a:r>
            <a:r>
              <a:rPr lang="ru-RU" dirty="0"/>
              <a:t>несмотря на выполнение абсолютного большинства предусмотренных Стратегическим планом </a:t>
            </a:r>
            <a:r>
              <a:rPr lang="ru-RU" dirty="0" smtClean="0"/>
              <a:t>мероприятий, </a:t>
            </a:r>
            <a:r>
              <a:rPr lang="ru-RU" dirty="0"/>
              <a:t>выявлены некоторые отклонения в планируемых показателях, вызванные как внешними, так и внутренними факторами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6122" y="3988700"/>
            <a:ext cx="8025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целом, выполнение Стратегического плана ОАО «СтатусБанк» в 2019 году признано удовлетворительным</a:t>
            </a:r>
            <a:endParaRPr lang="ru-RU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615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00034" y="1714488"/>
            <a:ext cx="8064896" cy="1569660"/>
          </a:xfrm>
          <a:prstGeom prst="rect">
            <a:avLst/>
          </a:prstGeom>
          <a:effectLst>
            <a:outerShdw blurRad="50800" dist="50800" dir="5400000" algn="ctr" rotWithShape="0">
              <a:schemeClr val="bg1">
                <a:lumMod val="65000"/>
              </a:schemeClr>
            </a:outerShdw>
          </a:effectLst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32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О выполнении Стратегического плана развития</a:t>
            </a:r>
          </a:p>
          <a:p>
            <a:pPr algn="ctr" eaLnBrk="0" hangingPunct="0"/>
            <a:r>
              <a:rPr lang="ru-RU" sz="32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 на 2018-2019 годы</a:t>
            </a:r>
            <a:endParaRPr lang="ru-RU" sz="32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31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14282" y="2132856"/>
            <a:ext cx="4343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500" b="1" dirty="0">
              <a:solidFill>
                <a:srgbClr val="5AA8B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4387822" y="188640"/>
            <a:ext cx="4513260" cy="457199"/>
          </a:xfrm>
        </p:spPr>
        <p:txBody>
          <a:bodyPr/>
          <a:lstStyle/>
          <a:p>
            <a:pPr algn="r"/>
            <a:r>
              <a:rPr lang="ru-RU" sz="14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О выполнении Стратегического плана развития</a:t>
            </a:r>
            <a:endParaRPr lang="en-US" sz="14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571472" y="1142984"/>
            <a:ext cx="3946222" cy="7143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Позиционирование банка</a:t>
            </a: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 bwMode="auto">
          <a:xfrm>
            <a:off x="4643438" y="1000108"/>
            <a:ext cx="3672210" cy="1008261"/>
          </a:xfrm>
          <a:prstGeom prst="rect">
            <a:avLst/>
          </a:prstGeom>
          <a:noFill/>
          <a:ln w="76200">
            <a:solidFill>
              <a:srgbClr val="00A4A0"/>
            </a:solidFill>
          </a:ln>
          <a:extLst/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Универсальный коммерческий банк с преобладающей долей розничных услуг.</a:t>
            </a:r>
            <a:endParaRPr lang="ru-RU" sz="18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571472" y="3500438"/>
            <a:ext cx="38163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sz="2800" b="1" dirty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Миссия банка</a:t>
            </a: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 bwMode="auto">
          <a:xfrm>
            <a:off x="4643438" y="2500306"/>
            <a:ext cx="3790950" cy="3096790"/>
          </a:xfrm>
          <a:prstGeom prst="rect">
            <a:avLst/>
          </a:prstGeom>
          <a:noFill/>
          <a:ln w="76200">
            <a:solidFill>
              <a:srgbClr val="00A4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 typeface="Arial" charset="0"/>
              <a:buNone/>
            </a:pPr>
            <a:r>
              <a:rPr lang="ru-RU" sz="1500" b="1" dirty="0">
                <a:solidFill>
                  <a:srgbClr val="727271"/>
                </a:solidFill>
                <a:latin typeface="Times New Roman" pitchFamily="18" charset="0"/>
                <a:cs typeface="Times New Roman" pitchFamily="18" charset="0"/>
              </a:rPr>
              <a:t>Удовлетворение потребностей наших Клиентов в современных, доступных и качественных банковских услугах, содействие успеху в достижении целей и предоставление широкого спектра финансовых инструментов предприятиям всех форм собственности - на базе </a:t>
            </a:r>
            <a:r>
              <a:rPr lang="ru-RU" sz="1500" b="1" dirty="0" err="1">
                <a:solidFill>
                  <a:srgbClr val="727271"/>
                </a:solidFill>
                <a:latin typeface="Times New Roman" pitchFamily="18" charset="0"/>
                <a:cs typeface="Times New Roman" pitchFamily="18" charset="0"/>
              </a:rPr>
              <a:t>клиентоориентированной</a:t>
            </a:r>
            <a:r>
              <a:rPr lang="ru-RU" sz="1500" b="1" dirty="0">
                <a:solidFill>
                  <a:srgbClr val="727271"/>
                </a:solidFill>
                <a:latin typeface="Times New Roman" pitchFamily="18" charset="0"/>
                <a:cs typeface="Times New Roman" pitchFamily="18" charset="0"/>
              </a:rPr>
              <a:t>,  высокоэффективной, динамично развивающейся бизнес-модели, современных информационных технологий и высоких стандартов обслуживания.</a:t>
            </a:r>
          </a:p>
        </p:txBody>
      </p:sp>
    </p:spTree>
    <p:extLst>
      <p:ext uri="{BB962C8B-B14F-4D97-AF65-F5344CB8AC3E}">
        <p14:creationId xmlns:p14="http://schemas.microsoft.com/office/powerpoint/2010/main" val="414045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14282" y="2132856"/>
            <a:ext cx="4343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500" b="1" dirty="0">
              <a:solidFill>
                <a:srgbClr val="5AA8B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500214" y="540734"/>
            <a:ext cx="8358066" cy="504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Положение банка на рынке</a:t>
            </a:r>
          </a:p>
        </p:txBody>
      </p:sp>
      <p:sp>
        <p:nvSpPr>
          <p:cNvPr id="8" name="TextBox 16"/>
          <p:cNvSpPr txBox="1"/>
          <p:nvPr/>
        </p:nvSpPr>
        <p:spPr>
          <a:xfrm>
            <a:off x="498266" y="1017687"/>
            <a:ext cx="836001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Банковская система Республики Беларусь насчитывает 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 банка, 3 НКФО</a:t>
            </a:r>
            <a:endParaRPr lang="ru-RU" sz="16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состоянию на 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01.01.2020г</a:t>
            </a: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ОАО 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dirty="0" err="1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СтатусБанк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 следующие позиции: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259401"/>
              </p:ext>
            </p:extLst>
          </p:nvPr>
        </p:nvGraphicFramePr>
        <p:xfrm>
          <a:off x="1187624" y="1602462"/>
          <a:ext cx="6912767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7915"/>
                <a:gridCol w="1207426"/>
                <a:gridCol w="120742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  <a:r>
                        <a:rPr lang="ru-RU" sz="16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объемам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B0CA1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01.01.2020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B0CA1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01.01.2019</a:t>
                      </a:r>
                    </a:p>
                  </a:txBody>
                  <a:tcPr>
                    <a:solidFill>
                      <a:srgbClr val="B0CA1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Нормативный капитал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 место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 место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Активы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 место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 место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Прибыль за год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 место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 место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Рентабельность активов 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 место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место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Кредитный портфель физических</a:t>
                      </a:r>
                      <a:r>
                        <a:rPr lang="ru-RU" sz="16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лиц 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 место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 место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192555"/>
              </p:ext>
            </p:extLst>
          </p:nvPr>
        </p:nvGraphicFramePr>
        <p:xfrm>
          <a:off x="1043608" y="4221088"/>
          <a:ext cx="6840760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4249"/>
                <a:gridCol w="1746577"/>
                <a:gridCol w="130993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u="non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Рейтинг динамики за 2019</a:t>
                      </a:r>
                      <a:r>
                        <a:rPr lang="ru-RU" sz="1600" u="non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год</a:t>
                      </a:r>
                      <a:endParaRPr lang="ru-RU" sz="1600" u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>
                    <a:solidFill>
                      <a:srgbClr val="B0CA1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u="non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Изменение показателя</a:t>
                      </a:r>
                      <a:endParaRPr lang="ru-RU" sz="1600" u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>
                    <a:solidFill>
                      <a:srgbClr val="B0CA1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u="non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  <a:endParaRPr lang="ru-RU" sz="1600" u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>
                    <a:solidFill>
                      <a:srgbClr val="B0CA1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u="non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Активы</a:t>
                      </a:r>
                      <a:endParaRPr lang="ru-RU" sz="1600" u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u="non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+37,7</a:t>
                      </a:r>
                      <a:r>
                        <a:rPr lang="en-US" sz="1600" u="non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600" u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u="non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1600" u="non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u="non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место</a:t>
                      </a:r>
                      <a:endParaRPr lang="ru-RU" sz="1600" u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u="non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Нормативный капитал</a:t>
                      </a:r>
                      <a:endParaRPr lang="ru-RU" sz="1600" u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u="non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+3,5%</a:t>
                      </a:r>
                      <a:endParaRPr lang="ru-RU" sz="1600" u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u="non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место</a:t>
                      </a:r>
                      <a:endParaRPr lang="ru-RU" sz="1600" u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u="non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Кредитный портфель физических лиц</a:t>
                      </a:r>
                      <a:endParaRPr lang="ru-RU" sz="1600" u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u="non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+7,4%</a:t>
                      </a:r>
                      <a:endParaRPr lang="ru-RU" sz="1600" u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u="non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 место</a:t>
                      </a:r>
                      <a:endParaRPr lang="ru-RU" sz="1600" u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2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4387822" y="188640"/>
            <a:ext cx="4513260" cy="457199"/>
          </a:xfrm>
        </p:spPr>
        <p:txBody>
          <a:bodyPr/>
          <a:lstStyle/>
          <a:p>
            <a:pPr algn="r"/>
            <a:r>
              <a:rPr lang="ru-RU" sz="14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О выполнении Стратегического плана развития</a:t>
            </a:r>
            <a:endParaRPr lang="en-US" sz="14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15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28596" y="285728"/>
            <a:ext cx="8424862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Региональная структура банка на 01.01.2020</a:t>
            </a: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 bwMode="auto">
          <a:xfrm>
            <a:off x="571500" y="2132856"/>
            <a:ext cx="2776364" cy="366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16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Присутствие банка обеспечено в следующих городах</a:t>
            </a:r>
            <a:r>
              <a:rPr lang="ru-RU" sz="16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Минск 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ЦБУ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1 </a:t>
            </a: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</a:t>
            </a:r>
            <a:b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Витебск 1 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ЦБУ</a:t>
            </a:r>
            <a:endParaRPr lang="ru-RU" sz="16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Брест 1 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ЦБУ</a:t>
            </a:r>
            <a:endParaRPr lang="ru-RU" sz="16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Гомель 1 ЦБУ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Гродно 1 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ЦБУ</a:t>
            </a:r>
            <a:endParaRPr lang="ru-RU" sz="16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Могилев 1 ЦБУ</a:t>
            </a:r>
            <a:b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Речица 1 ЦБУ</a:t>
            </a:r>
            <a:b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Лида 1 ЦБУ</a:t>
            </a:r>
            <a:b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Бобруйск 1 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ЦБУ</a:t>
            </a:r>
            <a:endParaRPr lang="ru-RU" sz="16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Жлобин 1 ЦБУ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Слоним 1 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ЦБУ</a:t>
            </a:r>
            <a:endParaRPr lang="ru-RU" sz="16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Старые дороги 1 ДО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Борисов 1 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ЦБУ</a:t>
            </a:r>
            <a:endParaRPr lang="ru-RU" sz="16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Пинск 1 ЦБУ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Жодино 1 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Молодечно 1 ЦБУ</a:t>
            </a:r>
            <a:endParaRPr lang="ru-RU" sz="16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endParaRPr lang="ru-RU" sz="14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endParaRPr lang="ru-RU" sz="14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4630740" y="0"/>
            <a:ext cx="4513260" cy="457199"/>
          </a:xfrm>
        </p:spPr>
        <p:txBody>
          <a:bodyPr/>
          <a:lstStyle/>
          <a:p>
            <a:pPr algn="r"/>
            <a:r>
              <a:rPr lang="ru-RU" sz="14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О выполнении Стратегического плана развития</a:t>
            </a:r>
            <a:endParaRPr lang="en-US" sz="14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227557"/>
            <a:ext cx="5132462" cy="500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одзаголовок 2"/>
          <p:cNvSpPr txBox="1">
            <a:spLocks/>
          </p:cNvSpPr>
          <p:nvPr/>
        </p:nvSpPr>
        <p:spPr bwMode="auto">
          <a:xfrm>
            <a:off x="571500" y="644737"/>
            <a:ext cx="4429155" cy="134410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Сеть банка помимо головного офиса  представлена:</a:t>
            </a:r>
            <a:b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ентрами банковских услуг (ЦБУ),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дополнительными офисами </a:t>
            </a:r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(касса + рабочее место)</a:t>
            </a:r>
            <a:br>
              <a:rPr lang="ru-RU" sz="14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 пунктом обмена валют (ПОВ)</a:t>
            </a:r>
          </a:p>
        </p:txBody>
      </p:sp>
    </p:spTree>
    <p:extLst>
      <p:ext uri="{BB962C8B-B14F-4D97-AF65-F5344CB8AC3E}">
        <p14:creationId xmlns:p14="http://schemas.microsoft.com/office/powerpoint/2010/main" val="80710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709759" y="681818"/>
            <a:ext cx="3724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Достижение целевых показателей</a:t>
            </a:r>
            <a:endParaRPr lang="ru-RU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538588"/>
              </p:ext>
            </p:extLst>
          </p:nvPr>
        </p:nvGraphicFramePr>
        <p:xfrm>
          <a:off x="465074" y="1484784"/>
          <a:ext cx="8213850" cy="4679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6504"/>
                <a:gridCol w="1872208"/>
                <a:gridCol w="1805138"/>
              </a:tblGrid>
              <a:tr h="67737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B0CA1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Фактическое значение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B0CA1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Целевое</a:t>
                      </a:r>
                      <a:r>
                        <a:rPr lang="ru-RU" sz="16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значение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B0CA1F"/>
                    </a:solidFill>
                  </a:tcPr>
                </a:tc>
              </a:tr>
              <a:tr h="39216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Нормативный капитал, </a:t>
                      </a:r>
                      <a:r>
                        <a:rPr lang="ru-RU" sz="16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млн.р</a:t>
                      </a:r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62,5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58,8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9216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Активы, </a:t>
                      </a:r>
                      <a:r>
                        <a:rPr lang="ru-RU" sz="16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млн.р</a:t>
                      </a:r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160,0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111,0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9216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Рентабельность активов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1,7%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2,6%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9216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Рентабельность капитала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3,6%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4,8%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9216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Сеть банка (количество объектов сети):</a:t>
                      </a:r>
                    </a:p>
                    <a:p>
                      <a:r>
                        <a:rPr lang="ru-RU" sz="16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ЦБУ</a:t>
                      </a:r>
                    </a:p>
                    <a:p>
                      <a:r>
                        <a:rPr lang="ru-RU" sz="16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УРМ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9216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Кредиты юридическим лицам, </a:t>
                      </a:r>
                      <a:r>
                        <a:rPr lang="ru-RU" sz="16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млн.р</a:t>
                      </a:r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16,1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33,3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9216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Кредиты физическим лицам, </a:t>
                      </a:r>
                      <a:r>
                        <a:rPr lang="ru-RU" sz="16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млн.р</a:t>
                      </a:r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56,3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40,0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9216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Привлеченные средства физических лиц,</a:t>
                      </a:r>
                      <a:r>
                        <a:rPr lang="ru-RU" sz="16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млн.р</a:t>
                      </a:r>
                      <a:r>
                        <a:rPr lang="ru-RU" sz="16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19,6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18,0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43376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Численность работников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434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480-490</a:t>
                      </a:r>
                      <a:endParaRPr lang="ru-RU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2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4630740" y="0"/>
            <a:ext cx="4513260" cy="457199"/>
          </a:xfrm>
        </p:spPr>
        <p:txBody>
          <a:bodyPr/>
          <a:lstStyle/>
          <a:p>
            <a:pPr algn="r"/>
            <a:r>
              <a:rPr lang="ru-RU" sz="14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О выполнении Стратегического плана развития</a:t>
            </a:r>
            <a:endParaRPr lang="en-US" sz="14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745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547664" y="680108"/>
            <a:ext cx="6267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B1DB29"/>
                </a:solidFill>
                <a:latin typeface="Times New Roman" pitchFamily="18" charset="0"/>
                <a:cs typeface="Times New Roman" pitchFamily="18" charset="0"/>
              </a:rPr>
              <a:t>Динамика основных целевых показателей за 2016-2019 гг</a:t>
            </a:r>
            <a:r>
              <a:rPr lang="ru-RU" b="1" dirty="0">
                <a:solidFill>
                  <a:srgbClr val="B1DB2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4630740" y="0"/>
            <a:ext cx="4513260" cy="457199"/>
          </a:xfrm>
        </p:spPr>
        <p:txBody>
          <a:bodyPr/>
          <a:lstStyle/>
          <a:p>
            <a:pPr algn="r"/>
            <a:r>
              <a:rPr lang="ru-RU" sz="14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О выполнении Стратегического плана развития</a:t>
            </a:r>
            <a:endParaRPr lang="en-US" sz="14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699829"/>
              </p:ext>
            </p:extLst>
          </p:nvPr>
        </p:nvGraphicFramePr>
        <p:xfrm>
          <a:off x="395536" y="1049441"/>
          <a:ext cx="4133280" cy="2307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8714350"/>
              </p:ext>
            </p:extLst>
          </p:nvPr>
        </p:nvGraphicFramePr>
        <p:xfrm>
          <a:off x="4681182" y="1049439"/>
          <a:ext cx="4287945" cy="2307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0973032"/>
              </p:ext>
            </p:extLst>
          </p:nvPr>
        </p:nvGraphicFramePr>
        <p:xfrm>
          <a:off x="395536" y="3645025"/>
          <a:ext cx="3952875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Диаграмма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1599033"/>
              </p:ext>
            </p:extLst>
          </p:nvPr>
        </p:nvGraphicFramePr>
        <p:xfrm>
          <a:off x="4681182" y="3645024"/>
          <a:ext cx="4318802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13051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/>
          <p:cNvSpPr txBox="1">
            <a:spLocks noChangeArrowheads="1"/>
          </p:cNvSpPr>
          <p:nvPr/>
        </p:nvSpPr>
        <p:spPr bwMode="auto">
          <a:xfrm>
            <a:off x="467544" y="774281"/>
            <a:ext cx="84249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ru-RU" sz="28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Розничный бизнес</a:t>
            </a:r>
            <a:endParaRPr lang="ru-RU" sz="28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467544" y="383402"/>
            <a:ext cx="8505825" cy="428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Результаты по основным </a:t>
            </a:r>
            <a:r>
              <a:rPr lang="ru-RU" sz="1400" i="1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бизнес-направлениям</a:t>
            </a:r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Стратегического </a:t>
            </a: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плана</a:t>
            </a: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4630740" y="0"/>
            <a:ext cx="4513260" cy="457199"/>
          </a:xfrm>
        </p:spPr>
        <p:txBody>
          <a:bodyPr/>
          <a:lstStyle/>
          <a:p>
            <a:pPr algn="r"/>
            <a:r>
              <a:rPr lang="ru-RU" sz="14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О выполнении Стратегического плана развития</a:t>
            </a:r>
            <a:endParaRPr lang="en-US" sz="14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1463" y="1297501"/>
            <a:ext cx="86498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2019 году розничный бизнес в банке характеризуется активным развитием</a:t>
            </a:r>
            <a:endParaRPr lang="ru-RU" sz="1600" dirty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24478" y="1804759"/>
            <a:ext cx="324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u="sng" dirty="0" smtClean="0">
                <a:solidFill>
                  <a:srgbClr val="B0CA1F"/>
                </a:solidFill>
                <a:latin typeface="Times New Roman" pitchFamily="18" charset="0"/>
                <a:cs typeface="Times New Roman" pitchFamily="18" charset="0"/>
              </a:rPr>
              <a:t>Реализованные мероприятия</a:t>
            </a:r>
            <a:endParaRPr lang="ru-RU" b="1" u="sng" dirty="0">
              <a:solidFill>
                <a:srgbClr val="B0CA1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2407" y="2420888"/>
            <a:ext cx="8359010" cy="1077218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Проведена активная работа по развитию зарплатных проектов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сотрудничестве с корпоративным направлением. Количество подключенных к зарплатным проектам организаций, открытых счетов в сравнении с 2018 годом выросло более чем в 3 раза. </a:t>
            </a:r>
          </a:p>
          <a:p>
            <a:pPr algn="just"/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данным картам внедрено </a:t>
            </a:r>
            <a:r>
              <a:rPr lang="ru-R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овердрафтное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кредитование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71" y="3717032"/>
            <a:ext cx="8348955" cy="1815882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just"/>
            <a:r>
              <a:rPr lang="ru-RU" dirty="0"/>
              <a:t>Активное развитие получил созданный в 2018 году карточный продукт </a:t>
            </a:r>
            <a:r>
              <a:rPr lang="ru-RU" dirty="0" err="1"/>
              <a:t>Статускарта</a:t>
            </a:r>
            <a:r>
              <a:rPr lang="ru-RU" dirty="0"/>
              <a:t> с использованием логотипа Е-плюс со всеми опциями данной карты  МПС  М</a:t>
            </a:r>
            <a:r>
              <a:rPr lang="en-US" dirty="0"/>
              <a:t>aster</a:t>
            </a:r>
            <a:r>
              <a:rPr lang="ru-RU" dirty="0"/>
              <a:t>С</a:t>
            </a:r>
            <a:r>
              <a:rPr lang="en-US" dirty="0" err="1"/>
              <a:t>ard</a:t>
            </a:r>
            <a:r>
              <a:rPr lang="ru-RU" dirty="0"/>
              <a:t>. Проведены рекламные кампании: продвижение кредитов для физических лиц посредством рекламной коммуникации «Мы не накручиваем!» и «Наш кредит не обжигает!»; продвижение </a:t>
            </a:r>
            <a:r>
              <a:rPr lang="ru-RU" dirty="0" err="1"/>
              <a:t>Статускарты</a:t>
            </a:r>
            <a:r>
              <a:rPr lang="ru-RU" dirty="0"/>
              <a:t> в рамках рекламной кампании «</a:t>
            </a:r>
            <a:r>
              <a:rPr lang="ru-RU" dirty="0" err="1"/>
              <a:t>Статускарта</a:t>
            </a:r>
            <a:r>
              <a:rPr lang="ru-RU" dirty="0"/>
              <a:t> – все плюсы в придачу!» и проведение рекламной игры «Умножай удачу!»; продвижение линейки вкладов в рамках рекламной кампании «Завтра будет то, что надо!»</a:t>
            </a:r>
          </a:p>
        </p:txBody>
      </p:sp>
      <p:sp>
        <p:nvSpPr>
          <p:cNvPr id="16" name="Стрелка вниз 15"/>
          <p:cNvSpPr/>
          <p:nvPr/>
        </p:nvSpPr>
        <p:spPr>
          <a:xfrm>
            <a:off x="4427984" y="6021288"/>
            <a:ext cx="484632" cy="216024"/>
          </a:xfrm>
          <a:prstGeom prst="downArrow">
            <a:avLst/>
          </a:prstGeom>
          <a:solidFill>
            <a:srgbClr val="B0CA1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915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832" y="908720"/>
            <a:ext cx="8424936" cy="1815882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just"/>
            <a:r>
              <a:rPr lang="ru-RU" dirty="0"/>
              <a:t>Для расширения клиентской базы пользователей карточных продуктов банка и обеспечения высокого качества обслуживания проведены работы по развитию СДБО. В частности: в мобильные приложения банка внедрен сервис пополнений карточек банка с карточек других банков РБ, внедрена услуга переводов инвалюты между счетами разных клиентов; совместно с </a:t>
            </a:r>
            <a:r>
              <a:rPr lang="ru-RU" dirty="0" smtClean="0"/>
              <a:t>ЗАО Евроторг </a:t>
            </a:r>
            <a:r>
              <a:rPr lang="ru-RU" dirty="0"/>
              <a:t>осуществлена опытно-промышленная эксплуатация сервиса QRPAY; внедрена услуга онлайн-погашения кредитов; осуществлен переход на новый протокол МСИ с регистрацией новых клиентов в СДБО по динамическому паролю и </a:t>
            </a:r>
            <a:r>
              <a:rPr lang="ru-RU" dirty="0" smtClean="0"/>
              <a:t>иные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46909" y="4258353"/>
            <a:ext cx="8435860" cy="338554"/>
          </a:xfrm>
          <a:prstGeom prst="rect">
            <a:avLst/>
          </a:prstGeom>
          <a:noFill/>
          <a:ln>
            <a:solidFill>
              <a:srgbClr val="00A4A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Кредитный портфель увеличен на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7,4%, 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средства населения увеличены на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87,8%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12076" y="3861048"/>
            <a:ext cx="2805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u="sng" dirty="0" smtClean="0">
                <a:solidFill>
                  <a:srgbClr val="B0CA1F"/>
                </a:solidFill>
                <a:latin typeface="Times New Roman" pitchFamily="18" charset="0"/>
                <a:cs typeface="Times New Roman" pitchFamily="18" charset="0"/>
              </a:rPr>
              <a:t>Достигнутые результаты</a:t>
            </a:r>
            <a:endParaRPr lang="ru-RU" b="1" u="sng" dirty="0">
              <a:solidFill>
                <a:srgbClr val="B0CA1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1165" y="4725144"/>
            <a:ext cx="8441604" cy="1323439"/>
          </a:xfrm>
          <a:prstGeom prst="rect">
            <a:avLst/>
          </a:prstGeom>
          <a:noFill/>
          <a:ln>
            <a:solidFill>
              <a:srgbClr val="00A4A0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just"/>
            <a:r>
              <a:rPr lang="ru-RU" dirty="0"/>
              <a:t>За 2019 год увеличена клиентская база: количество клиентов-кредитополучателей 67 940 </a:t>
            </a:r>
            <a:r>
              <a:rPr lang="ru-RU" dirty="0" smtClean="0"/>
              <a:t>       (</a:t>
            </a:r>
            <a:r>
              <a:rPr lang="ru-RU" dirty="0"/>
              <a:t>55 818 по состоянию на начало года), вкладчиков 1 104 (618 на начало года), клиентов на зарплатном обслуживании 7 241 (10 637 на начало года), держателей карт и иных счетов 1 330 (905 на начало года), держатели </a:t>
            </a:r>
            <a:r>
              <a:rPr lang="ru-RU" dirty="0" err="1"/>
              <a:t>Статускарты</a:t>
            </a:r>
            <a:r>
              <a:rPr lang="ru-RU" dirty="0"/>
              <a:t> 162 023 (46 849 на начало года). Итого клиентов – физических лиц 234,7 тысяч человек (уникальных клиентов)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4427984" y="6263524"/>
            <a:ext cx="484632" cy="216024"/>
          </a:xfrm>
          <a:prstGeom prst="downArrow">
            <a:avLst/>
          </a:prstGeom>
          <a:solidFill>
            <a:srgbClr val="B0CA1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1"/>
          <p:cNvSpPr txBox="1">
            <a:spLocks noChangeArrowheads="1"/>
          </p:cNvSpPr>
          <p:nvPr/>
        </p:nvSpPr>
        <p:spPr bwMode="auto">
          <a:xfrm>
            <a:off x="354158" y="241484"/>
            <a:ext cx="84249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ru-RU" sz="28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Розничный бизнес</a:t>
            </a:r>
            <a:endParaRPr lang="ru-RU" sz="28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4630740" y="0"/>
            <a:ext cx="4513260" cy="457199"/>
          </a:xfrm>
        </p:spPr>
        <p:txBody>
          <a:bodyPr/>
          <a:lstStyle/>
          <a:p>
            <a:pPr algn="r"/>
            <a:r>
              <a:rPr lang="ru-RU" sz="1400" b="1" dirty="0" smtClean="0">
                <a:solidFill>
                  <a:srgbClr val="00A4A0"/>
                </a:solidFill>
                <a:latin typeface="Times New Roman" pitchFamily="18" charset="0"/>
                <a:cs typeface="Times New Roman" pitchFamily="18" charset="0"/>
              </a:rPr>
              <a:t>О выполнении Стратегического плана развития</a:t>
            </a:r>
            <a:endParaRPr lang="en-US" sz="1400" b="1" dirty="0">
              <a:solidFill>
                <a:srgbClr val="00A4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1021" y="3401282"/>
            <a:ext cx="8392752" cy="338554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постоянной основе производилась модификация системы мотивации персонала сети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3923" y="2779061"/>
            <a:ext cx="8392754" cy="584775"/>
          </a:xfrm>
          <a:prstGeom prst="rect">
            <a:avLst/>
          </a:prstGeom>
          <a:noFill/>
          <a:ln>
            <a:solidFill>
              <a:srgbClr val="00A4A0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протяжении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года на постоянной основе осуществлялась модификация кредитных и депозитных продуктов</a:t>
            </a:r>
          </a:p>
        </p:txBody>
      </p:sp>
    </p:spTree>
    <p:extLst>
      <p:ext uri="{BB962C8B-B14F-4D97-AF65-F5344CB8AC3E}">
        <p14:creationId xmlns:p14="http://schemas.microsoft.com/office/powerpoint/2010/main" val="11897862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20005</TotalTime>
  <Words>1030</Words>
  <Application>Microsoft Office PowerPoint</Application>
  <PresentationFormat>Экран (4:3)</PresentationFormat>
  <Paragraphs>153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Kondrashova Valeriya</dc:creator>
  <cp:lastModifiedBy>bujkomn</cp:lastModifiedBy>
  <cp:revision>608</cp:revision>
  <dcterms:created xsi:type="dcterms:W3CDTF">2017-06-02T12:38:55Z</dcterms:created>
  <dcterms:modified xsi:type="dcterms:W3CDTF">2020-04-03T08:41:19Z</dcterms:modified>
</cp:coreProperties>
</file>