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1" r:id="rId2"/>
    <p:sldId id="284" r:id="rId3"/>
    <p:sldId id="303" r:id="rId4"/>
    <p:sldId id="304" r:id="rId5"/>
    <p:sldId id="305" r:id="rId6"/>
    <p:sldId id="307" r:id="rId7"/>
    <p:sldId id="308" r:id="rId8"/>
    <p:sldId id="309" r:id="rId9"/>
    <p:sldId id="310" r:id="rId10"/>
    <p:sldId id="311" r:id="rId11"/>
    <p:sldId id="312" r:id="rId12"/>
    <p:sldId id="313" r:id="rId13"/>
    <p:sldId id="315" r:id="rId14"/>
    <p:sldId id="316" r:id="rId15"/>
    <p:sldId id="318" r:id="rId16"/>
    <p:sldId id="317" r:id="rId17"/>
    <p:sldId id="314" r:id="rId18"/>
    <p:sldId id="320" r:id="rId19"/>
    <p:sldId id="321" r:id="rId20"/>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437331B-5D8C-4B76-A37E-CAE304D79AE0}">
          <p14:sldIdLst>
            <p14:sldId id="281"/>
            <p14:sldId id="284"/>
            <p14:sldId id="303"/>
            <p14:sldId id="304"/>
            <p14:sldId id="305"/>
            <p14:sldId id="307"/>
            <p14:sldId id="308"/>
            <p14:sldId id="309"/>
            <p14:sldId id="310"/>
            <p14:sldId id="311"/>
            <p14:sldId id="312"/>
            <p14:sldId id="313"/>
            <p14:sldId id="315"/>
            <p14:sldId id="316"/>
            <p14:sldId id="318"/>
            <p14:sldId id="317"/>
            <p14:sldId id="314"/>
            <p14:sldId id="320"/>
            <p14:sldId id="32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8A8"/>
    <a:srgbClr val="FFFFD9"/>
    <a:srgbClr val="FEFADA"/>
    <a:srgbClr val="CAEAFF"/>
    <a:srgbClr val="112B4B"/>
    <a:srgbClr val="0B1B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95" autoAdjust="0"/>
    <p:restoredTop sz="96357" autoAdjust="0"/>
  </p:normalViewPr>
  <p:slideViewPr>
    <p:cSldViewPr>
      <p:cViewPr varScale="1">
        <p:scale>
          <a:sx n="150" d="100"/>
          <a:sy n="150" d="100"/>
        </p:scale>
        <p:origin x="846" y="12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1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46EB73-4400-455D-94F0-4F799747249A}" type="datetimeFigureOut">
              <a:rPr lang="ru-RU" smtClean="0"/>
              <a:t>01.03.2024</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90E863-9E65-4655-884A-8ACF6CB49C18}" type="slidenum">
              <a:rPr lang="ru-RU" smtClean="0"/>
              <a:t>‹#›</a:t>
            </a:fld>
            <a:endParaRPr lang="ru-RU"/>
          </a:p>
        </p:txBody>
      </p:sp>
    </p:spTree>
    <p:extLst>
      <p:ext uri="{BB962C8B-B14F-4D97-AF65-F5344CB8AC3E}">
        <p14:creationId xmlns:p14="http://schemas.microsoft.com/office/powerpoint/2010/main" val="474464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algn="ct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1. Личные финансы со «знаком качества»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Дорогие ребята!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effectLst/>
                <a:latin typeface="Times New Roman" panose="02020603050405020304" pitchFamily="18" charset="0"/>
              </a:rPr>
              <a:t>Неделя финансовой грамотности детей и молодежи пройдет в Беларуси с 18 по 24 марта 2024 года. В рамках информационной кампании о финансах этого года мы хотим напомнить молодым людям некоторые простые истины, которые играют огромную роль в финансовом благополучии каждого человека.</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нашей стране имеется надежная система обеспечения финансового благополучия граждан – есть множество возможностей получить востребованную профессию, достойно зарабатывать и удовлетворять свои потребности, сберегать и инвестировать. Банковские вклады надежно защищены, пенсионная система и механизмы социальной поддержки населения работают бесперебойно. Это все обеспечивается государством для того, чтобы вы могли осуществлять свои мечты и планы, приносить пользу себе, своей семье, своей стране.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Но для того, чтобы эффективно пользоваться этими возможностями, нужны определенные знания, наличие соответствующих установок и, конечно, ежедневная практическая работа. Ваше финансовое благополучие зависит в первую очередь от обоснованности и рациональности принимаемых именно вами финансовых решений. Поэтому жить одним днем – не лучший вариант для человека. В ваших интересах и в пределах ваших возможностей – сделать так, чтобы всегда находились средства на сбережения, чтобы ваши вложения приносили доход, а все финансовые цели были реализованы.</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r>
              <a:rPr lang="ru-RU" sz="1800" b="1" dirty="0">
                <a:effectLst/>
                <a:latin typeface="Times New Roman" panose="02020603050405020304" pitchFamily="18" charset="0"/>
              </a:rPr>
              <a:t>Тематикой Недели финансовой грамотности 2024 года станет качество организации системы личных финансов – ”личные финансы со знаком качества“.</a:t>
            </a:r>
            <a:r>
              <a:rPr lang="ru-RU" sz="1800" dirty="0">
                <a:effectLst/>
                <a:latin typeface="Times New Roman" panose="02020603050405020304" pitchFamily="18" charset="0"/>
              </a:rPr>
              <a:t>2024 год объявлен в Беларуси Годом качества. Разберемся, как же качественно управлять своими финансами, какие личные качества помогут вам достичь и поддерживать финансовое благополучие. А поможет нам в этом дракончик </a:t>
            </a:r>
            <a:r>
              <a:rPr lang="ru-RU" sz="1800" dirty="0" err="1">
                <a:effectLst/>
                <a:latin typeface="Times New Roman" panose="02020603050405020304" pitchFamily="18" charset="0"/>
              </a:rPr>
              <a:t>Цмок</a:t>
            </a:r>
            <a:r>
              <a:rPr lang="ru-RU" sz="1800" dirty="0">
                <a:effectLst/>
                <a:latin typeface="Times New Roman" panose="02020603050405020304" pitchFamily="18" charset="0"/>
              </a:rPr>
              <a:t>, а также его друзья – брат и сестра Ваня и Соня. </a:t>
            </a:r>
            <a:r>
              <a:rPr lang="ru-RU" sz="1800" dirty="0" err="1">
                <a:effectLst/>
                <a:latin typeface="Times New Roman" panose="02020603050405020304" pitchFamily="18" charset="0"/>
              </a:rPr>
              <a:t>Цмок</a:t>
            </a:r>
            <a:r>
              <a:rPr lang="ru-RU" sz="1800" dirty="0">
                <a:effectLst/>
                <a:latin typeface="Times New Roman" panose="02020603050405020304" pitchFamily="18" charset="0"/>
              </a:rPr>
              <a:t> – дракон не простой, а финансовый – он родился на самом настоящем монетном дворе и многое знает о деньгах, почти все. Ребята как-то встретили </a:t>
            </a:r>
            <a:r>
              <a:rPr lang="ru-RU" sz="1800" dirty="0" err="1">
                <a:effectLst/>
                <a:latin typeface="Times New Roman" panose="02020603050405020304" pitchFamily="18" charset="0"/>
              </a:rPr>
              <a:t>Цмока</a:t>
            </a:r>
            <a:r>
              <a:rPr lang="ru-RU" sz="1800" dirty="0">
                <a:effectLst/>
                <a:latin typeface="Times New Roman" panose="02020603050405020304" pitchFamily="18" charset="0"/>
              </a:rPr>
              <a:t> по дороге из школы и позвали к себе домой. С тех пор </a:t>
            </a:r>
            <a:r>
              <a:rPr lang="ru-RU" sz="1800" dirty="0" err="1">
                <a:effectLst/>
                <a:latin typeface="Times New Roman" panose="02020603050405020304" pitchFamily="18" charset="0"/>
              </a:rPr>
              <a:t>Цмок</a:t>
            </a:r>
            <a:r>
              <a:rPr lang="ru-RU" sz="1800" dirty="0">
                <a:effectLst/>
                <a:latin typeface="Times New Roman" panose="02020603050405020304" pitchFamily="18" charset="0"/>
              </a:rPr>
              <a:t> живет с ними, рассказывает ребятам истории и помогает разобраться в финансовых вопросах. </a:t>
            </a:r>
            <a:r>
              <a:rPr lang="ru-RU" sz="1800" dirty="0" err="1">
                <a:effectLst/>
                <a:latin typeface="Times New Roman" panose="02020603050405020304" pitchFamily="18" charset="0"/>
              </a:rPr>
              <a:t>Цмок</a:t>
            </a:r>
            <a:r>
              <a:rPr lang="ru-RU" sz="1800" dirty="0">
                <a:effectLst/>
                <a:latin typeface="Times New Roman" panose="02020603050405020304" pitchFamily="18" charset="0"/>
              </a:rPr>
              <a:t> точно знает, что финансовое благополучие – это не просто наличие денег в кошельке, а целая система управления своими финансами, понимание своих финансовых целей, наличие знаний для принятия дальновидных решений, а главное – задел для сохранения качества вашей жизни в будущем. </a:t>
            </a:r>
            <a:r>
              <a:rPr lang="ru-RU" sz="1800" dirty="0" err="1">
                <a:effectLst/>
                <a:latin typeface="Times New Roman" panose="02020603050405020304" pitchFamily="18" charset="0"/>
              </a:rPr>
              <a:t>Цмок</a:t>
            </a:r>
            <a:r>
              <a:rPr lang="ru-RU" sz="1800" dirty="0">
                <a:effectLst/>
                <a:latin typeface="Times New Roman" panose="02020603050405020304" pitchFamily="18" charset="0"/>
              </a:rPr>
              <a:t> уверен, что за свое благополучие ответственен, прежде всего, сам человек. И никогда не поздно и не рано начать формировать привычки, которые позволят улучшить ваше финансовое благополучие. Предлагаем вместе с Соней и Ваней послушать рассказы </a:t>
            </a:r>
            <a:r>
              <a:rPr lang="ru-RU" sz="1800" dirty="0" err="1">
                <a:effectLst/>
                <a:latin typeface="Times New Roman" panose="02020603050405020304" pitchFamily="18" charset="0"/>
              </a:rPr>
              <a:t>Цмока</a:t>
            </a:r>
            <a:r>
              <a:rPr lang="ru-RU" sz="1800" dirty="0">
                <a:effectLst/>
                <a:latin typeface="Times New Roman" panose="02020603050405020304" pitchFamily="18" charset="0"/>
              </a:rPr>
              <a:t> и подумать, какие полезные финансовые привычки у вас уже есть, а какие стоит начать формировать прямо сегодня!</a:t>
            </a:r>
            <a:endParaRPr lang="ru-RU" dirty="0"/>
          </a:p>
        </p:txBody>
      </p:sp>
      <p:sp>
        <p:nvSpPr>
          <p:cNvPr id="4" name="Номер слайда 3"/>
          <p:cNvSpPr>
            <a:spLocks noGrp="1"/>
          </p:cNvSpPr>
          <p:nvPr>
            <p:ph type="sldNum" sz="quarter" idx="10"/>
          </p:nvPr>
        </p:nvSpPr>
        <p:spPr/>
        <p:txBody>
          <a:bodyPr/>
          <a:lstStyle/>
          <a:p>
            <a:fld id="{4690E863-9E65-4655-884A-8ACF6CB49C18}" type="slidenum">
              <a:rPr lang="ru-RU" smtClean="0"/>
              <a:t>1</a:t>
            </a:fld>
            <a:endParaRPr lang="ru-RU"/>
          </a:p>
        </p:txBody>
      </p:sp>
    </p:spTree>
    <p:extLst>
      <p:ext uri="{BB962C8B-B14F-4D97-AF65-F5344CB8AC3E}">
        <p14:creationId xmlns:p14="http://schemas.microsoft.com/office/powerpoint/2010/main" val="3147737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10. Управляем финансовыми рисками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457200" indent="450215" algn="just"/>
            <a:r>
              <a:rPr lang="ru-RU" sz="1800" dirty="0">
                <a:solidFill>
                  <a:srgbClr val="000000"/>
                </a:solidFill>
                <a:effectLst/>
                <a:latin typeface="Times New Roman" panose="02020603050405020304" pitchFamily="18" charset="0"/>
                <a:ea typeface="Times New Roman" panose="02020603050405020304" pitchFamily="18" charset="0"/>
              </a:rPr>
              <a:t>Следует помнить, что любые инвестиции – это риск. Наука о том, как защититься от рисков, называется управлением рисками, или риск-менеджментом. Вот главные правила управления финансовыми рисками:</a:t>
            </a:r>
          </a:p>
          <a:p>
            <a:pPr marL="457200" indent="450215" algn="just"/>
            <a:endParaRPr lang="ru-BY" sz="1800" dirty="0">
              <a:solidFill>
                <a:srgbClr val="000000"/>
              </a:solidFill>
              <a:effectLst/>
              <a:latin typeface="Times New Roman" panose="02020603050405020304" pitchFamily="18" charset="0"/>
              <a:ea typeface="Times New Roman" panose="02020603050405020304" pitchFamily="18" charset="0"/>
            </a:endParaRPr>
          </a:p>
          <a:p>
            <a:pPr indent="450215" algn="just"/>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Вкладывайте деньги только в те финансовые инструменты, механизм работы которых вам понятен</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Нужно постараться получить как можно больше информации о том финансовом инструменте, который вы собираетесь использовать. Это поможет уберечь ваш капитал от заведомо невыгодных вложений и потерь.</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457200" indent="450215" algn="just"/>
            <a:r>
              <a:rPr lang="ru-RU" sz="1800" b="1" i="1" dirty="0">
                <a:solidFill>
                  <a:srgbClr val="000000"/>
                </a:solidFill>
                <a:effectLst/>
                <a:latin typeface="Times New Roman" panose="02020603050405020304" pitchFamily="18" charset="0"/>
                <a:ea typeface="Times New Roman" panose="02020603050405020304" pitchFamily="18" charset="0"/>
              </a:rPr>
              <a:t>Риск и доходность взаимосвязаны</a:t>
            </a:r>
            <a:r>
              <a:rPr lang="ru-RU" sz="1800" b="1" dirty="0">
                <a:solidFill>
                  <a:srgbClr val="000000"/>
                </a:solidFill>
                <a:effectLst/>
                <a:latin typeface="Times New Roman" panose="02020603050405020304" pitchFamily="18" charset="0"/>
                <a:ea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rPr>
              <a:t>между собой и пропорциональны</a:t>
            </a:r>
            <a:r>
              <a:rPr lang="ru-RU" sz="1800" dirty="0">
                <a:solidFill>
                  <a:srgbClr val="000000"/>
                </a:solidFill>
                <a:effectLst/>
                <a:latin typeface="Times New Roman" panose="02020603050405020304" pitchFamily="18" charset="0"/>
                <a:ea typeface="Times New Roman" panose="02020603050405020304" pitchFamily="18" charset="0"/>
              </a:rPr>
              <a:t>. Чем больше прибыль – тем больше риск. Помните: если вам обещают высокую доходность с низким (или нулевым) риском, то стоит насторожиться: скорее всего, это мошенничество. Соотношение риска и доходности должно быть оптимальным, и целью любого инвестора должно быть увеличение доходности при уменьшении риска.</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450215" algn="just"/>
            <a:r>
              <a:rPr lang="ru-RU" sz="1800" b="1" i="1" dirty="0">
                <a:solidFill>
                  <a:srgbClr val="000000"/>
                </a:solidFill>
                <a:effectLst/>
                <a:latin typeface="Times New Roman" panose="02020603050405020304" pitchFamily="18" charset="0"/>
                <a:ea typeface="Times New Roman" panose="02020603050405020304" pitchFamily="18" charset="0"/>
              </a:rPr>
              <a:t>Диверсифицируйте сбережения и инвестиции</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rPr>
              <a:t>”Не кладите все яйца в одну корзину“</a:t>
            </a:r>
            <a:r>
              <a:rPr lang="ru-RU" sz="1800" i="1" dirty="0">
                <a:solidFill>
                  <a:srgbClr val="000000"/>
                </a:solidFill>
                <a:effectLst/>
                <a:latin typeface="Times New Roman" panose="02020603050405020304" pitchFamily="18" charset="0"/>
                <a:ea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rPr>
              <a:t>– эта народная пословица как нельзя лучше описывает принцип диверсификации вложений. Диверсификация – это распределение инвестируемых средств между несколькими не связанными друг с другом инвестиционными инструментами для снижения рисков. Также рекомендуется распределить инвестиции и во времени.</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450215" algn="just"/>
            <a:r>
              <a:rPr lang="ru-RU" sz="1800" dirty="0">
                <a:solidFill>
                  <a:srgbClr val="000000"/>
                </a:solidFill>
                <a:effectLst/>
                <a:latin typeface="Times New Roman" panose="02020603050405020304" pitchFamily="18" charset="0"/>
                <a:ea typeface="Times New Roman" panose="02020603050405020304" pitchFamily="18" charset="0"/>
              </a:rPr>
              <a:t>Учитесь управлять рисками и инвестируйте в свои знания и профессионализм!</a:t>
            </a:r>
            <a:endParaRPr lang="ru-BY" sz="1800" dirty="0">
              <a:solidFill>
                <a:srgbClr val="000000"/>
              </a:solidFill>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10</a:t>
            </a:fld>
            <a:endParaRPr lang="ru-RU"/>
          </a:p>
        </p:txBody>
      </p:sp>
    </p:spTree>
    <p:extLst>
      <p:ext uri="{BB962C8B-B14F-4D97-AF65-F5344CB8AC3E}">
        <p14:creationId xmlns:p14="http://schemas.microsoft.com/office/powerpoint/2010/main" val="1424618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0215" algn="ctr"/>
            <a:r>
              <a:rPr lang="ru-RU" sz="1800" b="1" dirty="0">
                <a:solidFill>
                  <a:srgbClr val="000000"/>
                </a:solidFill>
                <a:effectLst/>
                <a:latin typeface="Times New Roman" panose="02020603050405020304" pitchFamily="18" charset="0"/>
                <a:ea typeface="Times New Roman" panose="02020603050405020304" pitchFamily="18" charset="0"/>
              </a:rPr>
              <a:t>Слайд 11. Что такое финансовая пирамида</a:t>
            </a:r>
          </a:p>
          <a:p>
            <a:pPr marL="457200" indent="450215" algn="ctr"/>
            <a:endParaRPr lang="ru-RU" sz="1800" b="1" dirty="0">
              <a:solidFill>
                <a:srgbClr val="000000"/>
              </a:solidFill>
              <a:effectLst/>
              <a:latin typeface="Times New Roman" panose="02020603050405020304" pitchFamily="18" charset="0"/>
              <a:ea typeface="Times New Roman" panose="02020603050405020304" pitchFamily="18" charset="0"/>
            </a:endParaRPr>
          </a:p>
          <a:p>
            <a:pPr marL="457200" indent="450215" algn="l"/>
            <a:r>
              <a:rPr lang="ru-RU" sz="1800" dirty="0">
                <a:solidFill>
                  <a:srgbClr val="000000"/>
                </a:solidFill>
                <a:effectLst/>
                <a:latin typeface="Times New Roman" panose="02020603050405020304" pitchFamily="18" charset="0"/>
                <a:ea typeface="Times New Roman" panose="02020603050405020304" pitchFamily="18" charset="0"/>
              </a:rPr>
              <a:t>Финансовая пирамида – это мошеннический проект, который имитирует выгодные инвестиции. Вот признаки финансовой пирамиды:</a:t>
            </a:r>
          </a:p>
          <a:p>
            <a:pPr marL="457200" indent="450215" algn="l"/>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Обещание сверхвысокой прибыли</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Помните: заявления о высокой прибыли, значительно превосходящей размеры ставок по банковским вкладам, – главный признак финансовой пирамиды. </a:t>
            </a:r>
          </a:p>
          <a:p>
            <a:pPr marL="457200" indent="450215" algn="l"/>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Доход за счет привлечения новых вкладчиков</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Условие ”пришел сам – приведи друга“ должно заставить инвестора усомниться в добросовестности финансовой организации. В большинстве случаев ставка на привлечение в ”сверхвыгодный“ проект всё большего количества новых участников заканчивается одним результатом: быстрым обогащением организаторов финансовой пирамиды и потерей всех вложенных средств остальными ее участниками.</a:t>
            </a:r>
          </a:p>
          <a:p>
            <a:pPr marL="457200" indent="450215" algn="l"/>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Отсутствие прозрачности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Вряд ли стоит иметь финансовые отношения с компанией, которая ограничивает доступ к своим учредительным документам и финансовой отчетности, а информация о ее деятельности содержит размытые и непонятные формулировки. </a:t>
            </a:r>
          </a:p>
          <a:p>
            <a:pPr marL="457200" indent="450215" algn="l"/>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Сомнительный договор</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Стоит насторожиться, если вам дают возможность ознакомиться с договором лишь в момент перечисления денежных средств. Или договор составлен так, что никакой ответственности за возврат денег не предусмотрено. Любой договор обязательно надо читать очень внимательно. Если в нем множество сложных терминов, непонятных формулировок, большое количество вставок, написанных мелким шрифтом, – лучше не подписывать его.</a:t>
            </a:r>
          </a:p>
          <a:p>
            <a:pPr marL="457200" indent="450215" algn="l"/>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Агрессивная реклама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постоянная мотивация к сотрудничеству. Не стоит поддаваться на громкие обещания и лозунги о финансовой независимости, свободе, заманчивых программах для инвестирования. Часто представители мошеннической схемы являются хорошими психологами и знают, на что надавить.</a:t>
            </a:r>
          </a:p>
          <a:p>
            <a:pPr marL="457200" indent="450215" algn="l"/>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0215" algn="l"/>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Помните, что за обещаниями большого и быстрого заработка часто скрываются мошенники, и вместо получения сверхдохода можно потерять свои заработанные деньги. Чтобы не стать жертвой финансовых мошенников, надо быть осторожным в денежных делах, внимательно читать документы, которые вам предлагают подписать, не поддаваться эмоциям и обещаниям о получении баснословного дохода. </a:t>
            </a:r>
          </a:p>
          <a:p>
            <a:pPr marL="457200" indent="450215" algn="l"/>
            <a:r>
              <a:rPr lang="ru-RU" sz="1800" dirty="0">
                <a:effectLst/>
                <a:latin typeface="Times New Roman" panose="02020603050405020304" pitchFamily="18" charset="0"/>
                <a:ea typeface="Times New Roman" panose="02020603050405020304" pitchFamily="18" charset="0"/>
              </a:rPr>
              <a:t>Важно помнить, что, не прилагая никаких усилий, заработать большие деньги практически невозможно.</a:t>
            </a:r>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11</a:t>
            </a:fld>
            <a:endParaRPr lang="ru-RU"/>
          </a:p>
        </p:txBody>
      </p:sp>
    </p:spTree>
    <p:extLst>
      <p:ext uri="{BB962C8B-B14F-4D97-AF65-F5344CB8AC3E}">
        <p14:creationId xmlns:p14="http://schemas.microsoft.com/office/powerpoint/2010/main" val="255454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12. Привычка заимствовать разумно</a:t>
            </a:r>
          </a:p>
          <a:p>
            <a:pPr algn="l">
              <a:lnSpc>
                <a:spcPts val="1800"/>
              </a:lnSpc>
            </a:pPr>
            <a:endPar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Кредит может стать одним из способов достижения вашей финансовой цели. Но надо пользоваться им с умом. Что это значит? Рассказываем.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вы собираетесь взять деньги в долг, нужно отнестись к этому серьезно, поскольку п</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олучение кредита – это очень ответственное решение, принятие которого требует от человека ответственности и дисциплины.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l">
              <a:lnSpc>
                <a:spcPts val="1800"/>
              </a:lnSpc>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Если вы решили обратиться за кредитом в банк, помните, что взятые в кредит деньги нужно вернуть банку через определенный срок и уплатить проценты за пользование ими. То есть вы должны быть уверены в том, что сможете вернуть банку деньги строго в соответствии с условиями договора и не оказаться в ситуации, когда платить по кредиту будет нечем.</a:t>
            </a:r>
            <a:endParaRPr lang="ru-RU" sz="1800" dirty="0">
              <a:solidFill>
                <a:srgbClr val="000000"/>
              </a:solidFill>
              <a:effectLst/>
              <a:latin typeface="TimesET"/>
              <a:ea typeface="Calibri" panose="020F0502020204030204" pitchFamily="34" charset="0"/>
              <a:cs typeface="Times New Roman" panose="02020603050405020304" pitchFamily="18" charset="0"/>
            </a:endParaRPr>
          </a:p>
          <a:p>
            <a:pPr algn="l">
              <a:lnSpc>
                <a:spcPts val="1800"/>
              </a:lnSpc>
            </a:pPr>
            <a:endParaRPr lang="ru-RU" sz="1800" dirty="0">
              <a:solidFill>
                <a:srgbClr val="000000"/>
              </a:solidFill>
              <a:effectLst/>
              <a:latin typeface="Times New Roman" panose="02020603050405020304" pitchFamily="18" charset="0"/>
              <a:ea typeface="Times New Roman" panose="02020603050405020304" pitchFamily="18" charset="0"/>
            </a:endParaRP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rPr>
              <a:t>Вот правила, которые помогут </a:t>
            </a:r>
            <a:r>
              <a:rPr lang="ru-RU" sz="1800" b="1" dirty="0">
                <a:solidFill>
                  <a:srgbClr val="000000"/>
                </a:solidFill>
                <a:effectLst/>
                <a:latin typeface="Times New Roman" panose="02020603050405020304" pitchFamily="18" charset="0"/>
                <a:ea typeface="Times New Roman" panose="02020603050405020304" pitchFamily="18" charset="0"/>
              </a:rPr>
              <a:t>снизить риск попадания в кредитную ловушку</a:t>
            </a:r>
            <a:r>
              <a:rPr lang="ru-RU" sz="1800" dirty="0">
                <a:solidFill>
                  <a:srgbClr val="000000"/>
                </a:solidFill>
                <a:effectLst/>
                <a:latin typeface="Times New Roman" panose="02020603050405020304" pitchFamily="18" charset="0"/>
                <a:ea typeface="Times New Roman" panose="02020603050405020304" pitchFamily="18" charset="0"/>
              </a:rPr>
              <a:t>: </a:t>
            </a: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rPr>
              <a:t>– прежде чем брать кредит, подумайте, </a:t>
            </a:r>
            <a:r>
              <a:rPr lang="ru-RU" sz="1800" b="1" i="1" dirty="0">
                <a:solidFill>
                  <a:srgbClr val="000000"/>
                </a:solidFill>
                <a:effectLst/>
                <a:latin typeface="Times New Roman" panose="02020603050405020304" pitchFamily="18" charset="0"/>
                <a:ea typeface="Times New Roman" panose="02020603050405020304" pitchFamily="18" charset="0"/>
              </a:rPr>
              <a:t>действительно ли он вам нужен</a:t>
            </a:r>
            <a:r>
              <a:rPr lang="ru-RU" sz="1800" dirty="0">
                <a:solidFill>
                  <a:srgbClr val="000000"/>
                </a:solidFill>
                <a:effectLst/>
                <a:latin typeface="Times New Roman" panose="02020603050405020304" pitchFamily="18" charset="0"/>
                <a:ea typeface="Times New Roman" panose="02020603050405020304" pitchFamily="18" charset="0"/>
              </a:rPr>
              <a:t>. Может, проще немного подождать и накопить нужную сумму?</a:t>
            </a: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rPr>
              <a:t>– долгосрочные кредитные решения должны приниматься на рациональном, а не эмоциональном уровне. Вы должны </a:t>
            </a:r>
            <a:r>
              <a:rPr lang="ru-RU" sz="1800" b="1" i="1" dirty="0">
                <a:solidFill>
                  <a:srgbClr val="000000"/>
                </a:solidFill>
                <a:effectLst/>
                <a:latin typeface="Times New Roman" panose="02020603050405020304" pitchFamily="18" charset="0"/>
                <a:ea typeface="Times New Roman" panose="02020603050405020304" pitchFamily="18" charset="0"/>
              </a:rPr>
              <a:t>руководствоваться принципом </a:t>
            </a:r>
            <a:r>
              <a:rPr lang="ru-RU" sz="1800" b="1" dirty="0">
                <a:solidFill>
                  <a:srgbClr val="000000"/>
                </a:solidFill>
                <a:effectLst/>
                <a:latin typeface="Times New Roman" panose="02020603050405020304" pitchFamily="18" charset="0"/>
                <a:ea typeface="Times New Roman" panose="02020603050405020304" pitchFamily="18" charset="0"/>
              </a:rPr>
              <a:t>”</a:t>
            </a:r>
            <a:r>
              <a:rPr lang="ru-RU" sz="1800" b="1" i="1" dirty="0">
                <a:solidFill>
                  <a:srgbClr val="000000"/>
                </a:solidFill>
                <a:effectLst/>
                <a:latin typeface="Times New Roman" panose="02020603050405020304" pitchFamily="18" charset="0"/>
                <a:ea typeface="Times New Roman" panose="02020603050405020304" pitchFamily="18" charset="0"/>
              </a:rPr>
              <a:t>могу – не могу</a:t>
            </a:r>
            <a:r>
              <a:rPr lang="ru-RU" sz="1800" b="1" dirty="0">
                <a:solidFill>
                  <a:srgbClr val="000000"/>
                </a:solidFill>
                <a:effectLst/>
                <a:latin typeface="Times New Roman" panose="02020603050405020304" pitchFamily="18" charset="0"/>
                <a:ea typeface="Times New Roman" panose="02020603050405020304" pitchFamily="18" charset="0"/>
              </a:rPr>
              <a:t>“</a:t>
            </a:r>
            <a:r>
              <a:rPr lang="ru-RU" sz="1800" b="1" i="1" dirty="0">
                <a:solidFill>
                  <a:srgbClr val="000000"/>
                </a:solidFill>
                <a:effectLst/>
                <a:latin typeface="Times New Roman" panose="02020603050405020304" pitchFamily="18" charset="0"/>
                <a:ea typeface="Times New Roman" panose="02020603050405020304" pitchFamily="18" charset="0"/>
              </a:rPr>
              <a:t>, а не </a:t>
            </a:r>
            <a:r>
              <a:rPr lang="ru-RU" sz="1800" b="1" dirty="0">
                <a:solidFill>
                  <a:srgbClr val="000000"/>
                </a:solidFill>
                <a:effectLst/>
                <a:latin typeface="Times New Roman" panose="02020603050405020304" pitchFamily="18" charset="0"/>
                <a:ea typeface="Times New Roman" panose="02020603050405020304" pitchFamily="18" charset="0"/>
              </a:rPr>
              <a:t>”</a:t>
            </a:r>
            <a:r>
              <a:rPr lang="ru-RU" sz="1800" b="1" i="1" dirty="0">
                <a:solidFill>
                  <a:srgbClr val="000000"/>
                </a:solidFill>
                <a:effectLst/>
                <a:latin typeface="Times New Roman" panose="02020603050405020304" pitchFamily="18" charset="0"/>
                <a:ea typeface="Times New Roman" panose="02020603050405020304" pitchFamily="18" charset="0"/>
              </a:rPr>
              <a:t>хочу – не хочу</a:t>
            </a:r>
            <a:r>
              <a:rPr lang="ru-RU" sz="1800" b="1" dirty="0">
                <a:solidFill>
                  <a:srgbClr val="000000"/>
                </a:solidFill>
                <a:effectLst/>
                <a:latin typeface="Times New Roman" panose="02020603050405020304" pitchFamily="18" charset="0"/>
                <a:ea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rPr>
              <a:t>. Если не уверены в своих возможностях в будущем, от кредита лучше воздержаться.</a:t>
            </a: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rPr>
              <a:t>– постарайтесь </a:t>
            </a:r>
            <a:r>
              <a:rPr lang="ru-RU" sz="1800" b="1" i="1" dirty="0">
                <a:solidFill>
                  <a:srgbClr val="000000"/>
                </a:solidFill>
                <a:effectLst/>
                <a:latin typeface="Times New Roman" panose="02020603050405020304" pitchFamily="18" charset="0"/>
                <a:ea typeface="Times New Roman" panose="02020603050405020304" pitchFamily="18" charset="0"/>
              </a:rPr>
              <a:t>учесть все возможные риски</a:t>
            </a:r>
            <a:r>
              <a:rPr lang="ru-RU" sz="1800" dirty="0">
                <a:solidFill>
                  <a:srgbClr val="000000"/>
                </a:solidFill>
                <a:effectLst/>
                <a:latin typeface="Times New Roman" panose="02020603050405020304" pitchFamily="18" charset="0"/>
                <a:ea typeface="Times New Roman" panose="02020603050405020304" pitchFamily="18" charset="0"/>
              </a:rPr>
              <a:t>. Подумайте, как будете рассчитываться с банком, если ваш доход снизится или у вас появятся какие-то важные расходы.</a:t>
            </a: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rPr>
              <a:t>– посчитайте, </a:t>
            </a:r>
            <a:r>
              <a:rPr lang="ru-RU" sz="1800" b="1" i="1" dirty="0">
                <a:solidFill>
                  <a:srgbClr val="000000"/>
                </a:solidFill>
                <a:effectLst/>
                <a:latin typeface="Times New Roman" panose="02020603050405020304" pitchFamily="18" charset="0"/>
                <a:ea typeface="Times New Roman" panose="02020603050405020304" pitchFamily="18" charset="0"/>
              </a:rPr>
              <a:t>во сколько в итоге вам обойдется купленная вещь</a:t>
            </a:r>
            <a:r>
              <a:rPr lang="ru-RU" sz="1800" dirty="0">
                <a:solidFill>
                  <a:srgbClr val="000000"/>
                </a:solidFill>
                <a:effectLst/>
                <a:latin typeface="Times New Roman" panose="02020603050405020304" pitchFamily="18" charset="0"/>
                <a:ea typeface="Times New Roman" panose="02020603050405020304" pitchFamily="18" charset="0"/>
              </a:rPr>
              <a:t>. Возможно, оценив полную стоимость с учетом выплат по кредиту, вы решите отложить покупку и накопить на нее самостоятельно.</a:t>
            </a: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rPr>
              <a:t>не берите кредит в первом попавшемся банке</a:t>
            </a:r>
            <a:r>
              <a:rPr lang="ru-RU" sz="1800" dirty="0">
                <a:solidFill>
                  <a:srgbClr val="000000"/>
                </a:solidFill>
                <a:effectLst/>
                <a:latin typeface="Times New Roman" panose="02020603050405020304" pitchFamily="18" charset="0"/>
                <a:ea typeface="Times New Roman" panose="02020603050405020304" pitchFamily="18" charset="0"/>
              </a:rPr>
              <a:t>: ознакомьтесь с условиями кредита и сравните их с другими банками, и выберите для себя наиболее выгодные условия. </a:t>
            </a: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rPr>
              <a:t>прочитайте весь текст кредитного договора</a:t>
            </a:r>
            <a:r>
              <a:rPr lang="ru-RU" sz="1800" dirty="0">
                <a:solidFill>
                  <a:srgbClr val="000000"/>
                </a:solidFill>
                <a:effectLst/>
                <a:latin typeface="Times New Roman" panose="02020603050405020304" pitchFamily="18" charset="0"/>
                <a:ea typeface="Times New Roman" panose="02020603050405020304" pitchFamily="18" charset="0"/>
              </a:rPr>
              <a:t>, сколько бы времени это ни заняло. Уточните все, что непонятно. При выборе кредита обратите внимание на процентную ставку по кредиту, размер ежемесячного платежа по кредиту, а также на дополнительные условия кредитования.</a:t>
            </a:r>
          </a:p>
          <a:p>
            <a:pPr algn="l">
              <a:lnSpc>
                <a:spcPts val="1800"/>
              </a:lnSpc>
            </a:pPr>
            <a:endParaRPr lang="ru-RU" sz="1800" dirty="0">
              <a:solidFill>
                <a:srgbClr val="000000"/>
              </a:solidFill>
              <a:effectLst/>
              <a:latin typeface="Times New Roman" panose="02020603050405020304" pitchFamily="18" charset="0"/>
              <a:ea typeface="Times New Roman" panose="02020603050405020304" pitchFamily="18" charset="0"/>
            </a:endParaRP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 что НЕ РЕКОМЕНДУЕТСЯ вообще брать в долг:</a:t>
            </a:r>
          </a:p>
          <a:p>
            <a:pPr marL="285750" indent="-285750" algn="l">
              <a:lnSpc>
                <a:spcPts val="1800"/>
              </a:lnSpc>
              <a:buFontTx/>
              <a:buChar char="-"/>
            </a:pP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для покупки товаров или услуг, в которых нет острой необходимости;</a:t>
            </a:r>
          </a:p>
          <a:p>
            <a:pPr marL="285750" indent="-285750" algn="l">
              <a:lnSpc>
                <a:spcPts val="1800"/>
              </a:lnSpc>
              <a:buFontTx/>
              <a:buChar char="-"/>
            </a:pP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для другого человека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например, друга или родственника, которому отказали в банке;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285750" indent="-285750" algn="l">
              <a:buFontTx/>
              <a:buChar char="-"/>
            </a:pP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ради инвестиций</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даже если вам кажется, что доход, полученный за счет инвестиций, покроет все расходы по кредиту. Вы можете не получить запланированную доходность и денег не будет. А платить по кредиту все равно нужно.</a:t>
            </a:r>
          </a:p>
          <a:p>
            <a:pPr marL="0" indent="0" algn="l">
              <a:buFontTx/>
              <a:buNone/>
            </a:pPr>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buFontTx/>
              <a:buNone/>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Помните, подписав кредитный договор, человек соглашаетесь со всеми его условиями и принимает на себя обязательства.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12</a:t>
            </a:fld>
            <a:endParaRPr lang="ru-RU"/>
          </a:p>
        </p:txBody>
      </p:sp>
    </p:spTree>
    <p:extLst>
      <p:ext uri="{BB962C8B-B14F-4D97-AF65-F5344CB8AC3E}">
        <p14:creationId xmlns:p14="http://schemas.microsoft.com/office/powerpoint/2010/main" val="2289756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13. </a:t>
            </a:r>
            <a:r>
              <a:rPr lang="be-BY"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Привычка мыслить критически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lnSpc>
                <a:spcPts val="1800"/>
              </a:lnSpc>
            </a:pPr>
            <a:r>
              <a:rPr lang="ru-RU" sz="1800" dirty="0">
                <a:solidFill>
                  <a:srgbClr val="000000"/>
                </a:solidFill>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Критическое мышление – это способность</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анализировать, сравнивать, оценивать и обосновывать информацию, которая поступает к нам из разных источников.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Развивать критическое мышление нужно для того, чтобы сократить число ошибок и принимать более качественные решения, которые в конечном итоге сделают нашу жизнь лучше. </a:t>
            </a:r>
          </a:p>
          <a:p>
            <a:pPr indent="450215" algn="just"/>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советы, как развить критическое мышление.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Научитесь</a:t>
            </a:r>
            <a:r>
              <a:rPr lang="ru-BY"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выделять главное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Навык выделения главного в информации помогает анализировать ее, делать выводы и составлять свое мнение.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Отличайте мнение</a:t>
            </a:r>
            <a:r>
              <a:rPr lang="ru-BY"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от факта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Например, ”на улице идет дождь“ – это факт, на основе этой информации можно принять </a:t>
            </a:r>
            <a:r>
              <a:rPr lang="ru-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решение взять с собой зонтик. В то же время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Ваня говорит, что пряники невкусные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мнение. То, что Ваня не любит пряники, не значит, что они не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понравятся</a:t>
            </a:r>
            <a:r>
              <a:rPr lang="ru-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 остальным.</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Так же и в финансовых вопросах. Например, ”1% в день – это 365% в год“ – это факт, а ”Ваня сказал, что сейчас хорошая ситуация, чтобы взять кредит“ – это мнение.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Перепроверяйте информацию</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Чтобы принимать верные решения и составлять свое мнение, информацию нужно подтверждать фактами и изучать с разных сторон.</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Будьте в курсе событий</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Не игнорируйте информацию о новых мошеннических схемах. Да, мошенники постоянно совершенствуются, но чем больше вы узнаете, тем проще вам будет выделить закономерности и распознать признаки мошенничества. Со временем у вас сформируется привычка безопасного поведения.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 сейчас речь пойдет о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распространенных схемах мошенничества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у нас в стране.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13</a:t>
            </a:fld>
            <a:endParaRPr lang="ru-RU"/>
          </a:p>
        </p:txBody>
      </p:sp>
    </p:spTree>
    <p:extLst>
      <p:ext uri="{BB962C8B-B14F-4D97-AF65-F5344CB8AC3E}">
        <p14:creationId xmlns:p14="http://schemas.microsoft.com/office/powerpoint/2010/main" val="1869720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14.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Вишинг</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выманивание информации по телефону</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Иногда мошенники звонят по телефону или в мессенджере, чтобы завладеть вашими конфиденциальными данными и, в конечном счете, деньгами. Рассказываем, по каким основным признакам можно вычислить обманщиков. Итак, что должно насторожить:</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звонок с незнакомого номера;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попытка напугать (например, вам говорят о какой-то неприятности) или обрадовать (например, сообщают о крупном выигрыше);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призыв к незамедлительному действию (срочно перейти по ссылке, установить приложение, сообщить данные карточки или коды из уведомлений от банка);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просьба сообщить конфиденциальную информацию (номер карточки, паспортные данные, пароли, сеансовые ключи и пр.).</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Мошенники постоянно совершенствуют свои методы, придумывают новые легенды, невозможно выучить все их хитрости раз и навсегда – нужно просто быть начеку. Злоумышленники предлагают поучаствовать в ”операции по поимке преступника“, перевести деньги на ”безопасный счет“, чтобы защитить их от кражи, рассказывают о ”несчастьях“ с близкими, предлагают установить на компьютер или телефон какое-то приложение для безопасности и др.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обезопасить себя: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Никому не сообщайте никакую личную информацию.</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Сохраняйте спокойствие и никогда не совершайте импульсивных действий под давлением.</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Положите трубку и наберите официальный номер банка сами. Телефон банка можно найти на обратной стороне банковской платежной карточки или на официальном сайте банка.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Современные способы мошенничества основаны на доверии, поэтому навык распознавания мошеннических схем, доведенный до автоматизма – это один из наиболее важных для вашего финансового благополучия.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14</a:t>
            </a:fld>
            <a:endParaRPr lang="ru-RU"/>
          </a:p>
        </p:txBody>
      </p:sp>
    </p:spTree>
    <p:extLst>
      <p:ext uri="{BB962C8B-B14F-4D97-AF65-F5344CB8AC3E}">
        <p14:creationId xmlns:p14="http://schemas.microsoft.com/office/powerpoint/2010/main" val="4092939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15. Фишинг – подозрительная ссылка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Злоумышленники могут создать поддельный сайт, очень похожий внешне на официальный сайт банка, магазина или какой-либо другой организации, а его веб-адрес будет отличаться всего одним или несколькими символами.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Мошенники надеются, что человек, ничего не подозревая, введет свои данные на таком сайте, а они получат их. Этот вид мошенничества так и называется – фишинг. То есть рыбалка, ловля на крючок. Так рыбаки-мошенники ловят на свою удочку невнимательных и доверчивых пользователей.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Для того чтобы заманить на поддельный сайт, мошенники используют социальные сети, смс или электронную почту. Иногда фишинговые сайты оказываются в первых строках поисковой выдачи в интернете. Мошенники применяют инструменты веб-маркетинга, чтобы продвигать свои фишинговые сайты.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обезопасить себя: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Проверьте адрес сайта.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Проверьте, имеет ли сайт безопасное соединение. Адрес сайта, через который вы хотите провести оплату, должен начинаться с ”https://“ и иметь пиктограмму в виде закрытого замка зеленого цвета. Этот замочек означает, что информация, которую вы вводите, передается через безопасный канал связи или через защищенное соединение.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Насторожить должны неправильное название организации, опечатки и ошибки, ”поехавшая“ верстка и др.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В любом случае надо быть очень осторожным, если запрашивается ваша личная информация.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15</a:t>
            </a:fld>
            <a:endParaRPr lang="ru-RU"/>
          </a:p>
        </p:txBody>
      </p:sp>
    </p:spTree>
    <p:extLst>
      <p:ext uri="{BB962C8B-B14F-4D97-AF65-F5344CB8AC3E}">
        <p14:creationId xmlns:p14="http://schemas.microsoft.com/office/powerpoint/2010/main" val="495361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16. </a:t>
            </a:r>
            <a:r>
              <a:rPr lang="ru-RU"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Мошенники в социальных сетях</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r>
              <a:rPr lang="ru-RU"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социальных сетях также есть мошенники. Большинство онлайн-мошенников действуют по стандартной схеме: взламывают учетную запись пользователя в социальной сети и пишут его знакомым.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Чаще всего преступники просят отправить реквизиты банковской платежной карточки, якобы они хотят переслать вам деньги. Или же от имени вашего друга говорят, что попали в трудную ситуацию и просят перевести им деньги. Арсенал злоумышленников очень широк и предлоги бывают абсолютно разные. К примеру, они могут утверждать, будто их карточка заблокирована, или же давят на жалость: мол, срочно нужно оплатить операцию. Особенно изощренные могут даже подражать стилю общения человека, от лица которого отправляют сообщения, и еще больше входят в доверие. Если кто-то из друзей попадается на удочку и передает мошеннику свои личные данные, его деньги, скорее всего, будут украдены.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Человек, аккаунт которого взломали, может не подозревать о мошенничестве до того момента, когда не сможет войти в свой аккаунт, ведь пароль уже изменен.</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Иногда киберпреступники и вовсе не затрагивают в своих сообщениях финансовые вопросы. Взломав страницу в соцсети, злоумышленник может попросить проголосовать в каком-нибудь конкурсе. Перейдя по ссылке в сообщении, пользователь попадает на поддельную (фишинговую) страницу, где необходимо ввести персональные данные.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обезопасить себя: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Свяжитесь с человеком, который просит у вас помощи, альтернативными способами и попросите прояснить ситуацию.</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Установите двойную аутентификацию, когда вход в аккаунт подтверждается приходящим на телефон кодом. Такая двойная защита учетной записи оставляет взломщикам меньше шансов.</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Используйте сложный пароль и не сохраняйте его в браузере.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Не пользуйтесь для входа в социальные сети чужими устройствами. Но если это все-таки необходимо, то надо проверять, не сохранились ли ваши данные на чужом устройстве.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Пользуйтесь антивирусным программным обеспечением и обновляйте его.</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16</a:t>
            </a:fld>
            <a:endParaRPr lang="ru-RU"/>
          </a:p>
        </p:txBody>
      </p:sp>
    </p:spTree>
    <p:extLst>
      <p:ext uri="{BB962C8B-B14F-4D97-AF65-F5344CB8AC3E}">
        <p14:creationId xmlns:p14="http://schemas.microsoft.com/office/powerpoint/2010/main" val="3238572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17. Не дайте подставить себя!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lnSpc>
                <a:spcPts val="1800"/>
              </a:lnSpc>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Злоумышленники могут вовлекать молодежь и подростков в преступные схемы с банковскими платежными карточками. Например, вам могут предложить заработать деньги, предоставив данные своей карты, чтобы на нее перевели деньги, а вы их сняли и кому-то передали. Имейте в виду, принимая такое предложение, вы становитесь соучастником преступления.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Подставных людей, которые задействованы в нелегальных схемах по выводу средств с банковских карт, называют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дропами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или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дропперами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Преступники убеждают людей, что, например, они занимаются криптовалютой, а люди нужны, чтобы вывести заработанные на бирже деньги. Как правило, мошенники просят молодых людей оформить на себя банковскую карту и сим-карту, на которую приходят смс-оповещения от банка для подтверждения транзакций.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можно столкнуться с такими мошенниками: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на сайтах и в каналах мессенджеров, посвященных поиску работы или подработки: мошенники могут как разместить свое объявление о ”непыльной подработке“ или откликнуться на ваше объявление;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объявления</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х</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на столбах, в чатах и сообществах;</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когда мошенники платят уже существующим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дропперам</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за то, что к ним приводят друзей.</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Помните, что, вовлекаясь в такую схему, можно заработать не деньги, а уголовную ответственность!</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себя обезопасить:</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никогда не соглашайтесь завести банковскую карту и сим-карту для кого-то другого (даже для очень близкого знакомого);</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 передавайте данные своих банковских карточек никому и не сообщайте пароли в переписке;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не соглашайтесь на подобные предложения заработка от незнакомцев в сети.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17</a:t>
            </a:fld>
            <a:endParaRPr lang="ru-RU"/>
          </a:p>
        </p:txBody>
      </p:sp>
    </p:spTree>
    <p:extLst>
      <p:ext uri="{BB962C8B-B14F-4D97-AF65-F5344CB8AC3E}">
        <p14:creationId xmlns:p14="http://schemas.microsoft.com/office/powerpoint/2010/main" val="1946057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18. Знак качества ваших финансов</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Итак, ваше финансовое благополучие, дорогие ребята, как в настоящем, так и в будущем во многом зависит от принимаемых вами финансовых решений. Пусть ваши личные финансы всегда будут со знаком качества. Знак качества – это ваши знания, навыки и ежедневные финансовые привычки.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Давайте еще раз перечислим, какие действия и решения будут способствовать повышению нашего финансового благополучия.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Постановка финансовых целей, регулярный учет и анализ всех доходов и расходов.</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Создание финансового резерва и сбережений.</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Создание источников пассивного дохода.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Грамотное использование заемных средств для достижения своих финансовых целей.</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Оценка рисков и управление ими.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Критическая оценка информации.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Постоянное повышение своей финансовой грамотности.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теперь Ваня и Соня знают, как управлять своими финансами. И расскажут своим одноклассникам, и бабушке с дедушкой. Учиться финансовой грамотности никогда не поздно!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18</a:t>
            </a:fld>
            <a:endParaRPr lang="ru-RU"/>
          </a:p>
        </p:txBody>
      </p:sp>
    </p:spTree>
    <p:extLst>
      <p:ext uri="{BB962C8B-B14F-4D97-AF65-F5344CB8AC3E}">
        <p14:creationId xmlns:p14="http://schemas.microsoft.com/office/powerpoint/2010/main" val="215883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19. Спасибо за внимание!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4958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перед вами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Цмок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 его друзья! Ваня и Соня уже овладели основными секретами финансового благополучия: они ведут учет, ставят финансовые цели, сберегают, совершенствуют свои навыки и знания. А какие полезные финансовые привычки есть у вас? Может вы и сами сможете поделиться с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Цмоком</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какими-то советами?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19</a:t>
            </a:fld>
            <a:endParaRPr lang="ru-RU"/>
          </a:p>
        </p:txBody>
      </p:sp>
    </p:spTree>
    <p:extLst>
      <p:ext uri="{BB962C8B-B14F-4D97-AF65-F5344CB8AC3E}">
        <p14:creationId xmlns:p14="http://schemas.microsoft.com/office/powerpoint/2010/main" val="2273405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2. Привычка ставить финансовые цели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Одна из самых главных финансовых привычек – умение превратить желание в финансовую цель.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Ваня целый год мечтал о покупке велосипеда. Просить велосипед у родителей он не стал, потому что хотел купить его сам, накопив нужную сумму из карманных денег, которые ему выдают родители. Эта мечта так бы и осталась только мечтой, если бы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Цмок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не рассказал, чем отличается мечта от финансовой цели.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Итак, финансовая цель обязательно должна быть реалистичной, конкретной и иметь определенный срок для исполнения. Все просто – нужно ответить на три вопроса: что? сколько? и в какой срок?</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например, если Ваня скажет: ”Я хочу купить велосипед“, это не цель, а желание, поскольку не определены ни время ее достижения, ни средства. Ваня руководствовался лишь собственным ”хочу“.</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Цмок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рассказал Ване, что если он скажет: ”Я хочу купить велосипед такой-то марки, стоимостью 600 рублей, через 5 месяцев“, то это будет правильно поставленная цель. Поскольку она конкретна и вполне реалистична при условии соблюдения определенной финансовой дисциплины.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 как быть, если желание не одно, а несколько? – спросите вы. Например, если хочешь и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гироскутер</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 роликовые коньки, и игровую приставку, и кое-что еще…Конечно, можно хотеть получить все и сразу, но вряд ли это реально. Надо определиться, что для вас важнее, ранжировать цели и последовательно их достигать. А еще с возрастом наши цели меняются вместе с нашими потребностями и приоритетами в жизни – как правило, цели становятся масштабнее, но и возможностей для их достижения появляется больше.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Чтобы определить, достижима ли ваша финансовая цель, задайте себе такие вопросы:</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Сколько денег у вас имеется на данный момент?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Есть ли у вас долги или обязательства?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Будут ли поступления постоянными или от случая к случаю?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Есть ли у вас запас на случай непредвиденных расходов?</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Правдивое представление о текущем положении финансов даст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ведение бюджета.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2</a:t>
            </a:fld>
            <a:endParaRPr lang="ru-RU"/>
          </a:p>
        </p:txBody>
      </p:sp>
    </p:spTree>
    <p:extLst>
      <p:ext uri="{BB962C8B-B14F-4D97-AF65-F5344CB8AC3E}">
        <p14:creationId xmlns:p14="http://schemas.microsoft.com/office/powerpoint/2010/main" val="2124046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3. Привычка вести учет доходов и расходов</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Первым делом нужно определиться с тем, </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вы будете вести учет денежных средств.</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Помощником в этом деле может стать мобильное приложение, таблица Excel или даже обычный блокнот. </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Традиционно в личном бюджете есть несколько разделов: доходы, расходы, обязательства по погашению долгов, планы по сбережению средств или их инвестированию.</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Привычка вести личный бюджет будет работать, если вы станете </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фиксировать все свои доходы и расходы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за выбранный период, например, за месяц. С доходами все понятно – обычно люди очень хорошо знают, сколько денег к ним поступает, а вот куда они уходят – зачастую остается непонятным.</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Поэтому важно фиксировать все свои расходы без исключения. Кстати, если вы оплачиваете свои расходы банковской платежной картой, то учет существенно упрощается – в личном кабинете интернет-банка можно увидеть, куда ушли деньги (название магазина, аптеки и так далее).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Далее </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сопоставляем доходы и расходы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Если доходы превышают расходы – значит, вы правильно планируете бюджет и можете использовать эту разницу, например, на планирование летнего отдыха или просто откладывать в свой финансовый резерв. Если же вы тратите все под чистую, то нужно тщательно оценить и, возможно, пересмотреть свои траты.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Для этого в</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конце месяца все расходы сводятся, группируются, и получается итог</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расходов за месяц в разбивке по статьям.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 основании данных о расходах за несколько месяцев (один месяц ничего не даст) можно сделать выводы, в какой статье расходы завышены, а в какой – в норме. После изучения расходов по статьям нужно сделать вывод, где</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находятся</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главные</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резервы для экономии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идеале их нужно найти в каждой статье).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Конечно же, для того чтобы влиять на свое финансовое состояние в лучшую сторону, надо работать над </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увеличением дохода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Но и этого мало для успешного управления личными финансами. Чтобы успешно достигать свои цели, нужно научится составлять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личный финансовый план.</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3</a:t>
            </a:fld>
            <a:endParaRPr lang="ru-RU"/>
          </a:p>
        </p:txBody>
      </p:sp>
    </p:spTree>
    <p:extLst>
      <p:ext uri="{BB962C8B-B14F-4D97-AF65-F5344CB8AC3E}">
        <p14:creationId xmlns:p14="http://schemas.microsoft.com/office/powerpoint/2010/main" val="37208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4. Составляем личный финансовый план</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Личный финансовый план – это стратегия достижения финансовых целей человека. Личный финансовый план состоит из четко определенных целей и финансовых расчетов для их достижения в определенный период времени.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Итак, Ванина цель сформулирована четко, в денежном выражении и с конкретными сроками – купить велосипед за 600 рублей не позднее, чем к лету…. У него есть 5 месяцев для достижения цели и 400 рублей в копилке. То есть ему нужно накопить 200 рублей за 5 месяцев. Значит нужно откладывать по 40 рублей в месяц. Каждую неделю мама дает Ване 20 рублей на карманные расходы, если 10 рублей отправлять в копилку еженедельно, то через пять месяцев у Вани будет новый велосипед!</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Но есть и альтернативные варианты:</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Вариант 1. Каждый месяц сберегать не 40 рублей, а 35, и приобрести велосипед чуть позже.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Вариант 2. Посмотреть, на чем можно сэкономить. Ведь мороженое можно купить в магазине и съесть его дома, а не идти в кафе.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Вариант 3. Каждый месяц сберегать по 30 рублей, а недостающую сумму одолжить у Сони.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Вариант 4. Поменять параметры цели. Например, присмотреть велосипед другой модели, чуть дешевле.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Вариант 5. Увеличить свой доход. Например, классно было бы подработать и получить дополнительную сумму денег. Конечно же, без ущерба для учебы. Вот родители предлагали Ване помогать им на ярмарке фермерских продуктов в выходные и получить за это 100 рублей. Может предложение еще в силе?!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 временем у людей меняются приоритеты и возможности. Поэтому не забывайте постоянно обращаться к своему личному финансовому плану и вовремя вносить изменения.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4</a:t>
            </a:fld>
            <a:endParaRPr lang="ru-RU"/>
          </a:p>
        </p:txBody>
      </p:sp>
    </p:spTree>
    <p:extLst>
      <p:ext uri="{BB962C8B-B14F-4D97-AF65-F5344CB8AC3E}">
        <p14:creationId xmlns:p14="http://schemas.microsoft.com/office/powerpoint/2010/main" val="3242597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r>
              <a:rPr lang="ru-RU"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Слайд 5. Привычка г</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оворить </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нет</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бездумным тратам</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ct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Соня очень любит ходить по магазинам и покупать что-нибудь. Именно </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что-нибудь</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потому что часто деньги тратились впустую, а на действительно нужные вещи могло уже и не хватить.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Так было, пока у них дома не поселился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Цмок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Дракончик сразу научил Соню приемам, которые помогают противостоять уловкам маркетологов. И сказал, что привычка говорить </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нет</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бездумным покупкам позволит Соне сохранить деньги для чего-нибудь важного и действительно нужного. А для этого требуется завести следующие привычки: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Составлять список покупок.</a:t>
            </a:r>
            <a:r>
              <a:rPr lang="ru-RU" sz="1800" dirty="0">
                <a:effectLst/>
                <a:latin typeface="Times New Roman" panose="02020603050405020304" pitchFamily="18" charset="0"/>
                <a:ea typeface="Times New Roman" panose="02020603050405020304" pitchFamily="18" charset="0"/>
              </a:rPr>
              <a:t> Зачастую люди совершают покупки спонтанно, что и становится основной причиной дыр в бюджете. Отправляясь в магазин, всегда нужно иметь список необходимых покупок, и придерживаться его. </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Внимательно читать ценники.</a:t>
            </a:r>
            <a:r>
              <a:rPr lang="ru-RU" sz="1800" dirty="0">
                <a:effectLst/>
                <a:latin typeface="Times New Roman" panose="02020603050405020304" pitchFamily="18" charset="0"/>
                <a:ea typeface="Times New Roman" panose="02020603050405020304" pitchFamily="18" charset="0"/>
              </a:rPr>
              <a:t> Обратите внимание, за какое количество (вес) товара указана цена. Реальная цена указана мелко в углу. Часто крупы и сахар расфасованы по 900 г вместо 1 кг, шоколад – по 90 г вместо 100 г, растительное масло – по 700 мл вместо 1 л.</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Критически оценивать маркетинговые акции.</a:t>
            </a:r>
            <a:r>
              <a:rPr lang="ru-RU" sz="1800" dirty="0">
                <a:effectLst/>
                <a:latin typeface="Times New Roman" panose="02020603050405020304" pitchFamily="18" charset="0"/>
                <a:ea typeface="Times New Roman" panose="02020603050405020304" pitchFamily="18" charset="0"/>
              </a:rPr>
              <a:t> Определяйте ”выгодность“ акционных предложений. Если вам не нужны новые джинсы, так как у вас их уже достаточно, может не стоит покупать еще ”две пары джинсов по цене одних“?</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Делать паузы.</a:t>
            </a:r>
            <a:r>
              <a:rPr lang="ru-RU" sz="1800" dirty="0">
                <a:effectLst/>
                <a:latin typeface="Times New Roman" panose="02020603050405020304" pitchFamily="18" charset="0"/>
                <a:ea typeface="Times New Roman" panose="02020603050405020304" pitchFamily="18" charset="0"/>
              </a:rPr>
              <a:t> Не стоит сразу бежать на кассу с понравившейся вещью. Лучше отложить покупку на некоторое время. И через отведенный срок снова задать себе вопрос: действительно ли эта вещь мне необходима?</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Стремитесь к тому, чтобы вы управляли своими тратами, а не они вами. И всегда помните: сэкономил – считай, заработал!</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457200" indent="450215" algn="just"/>
            <a:r>
              <a:rPr lang="ru-RU" sz="1800" dirty="0">
                <a:solidFill>
                  <a:srgbClr val="000000"/>
                </a:solidFill>
                <a:effectLst/>
                <a:latin typeface="Times New Roman" panose="02020603050405020304" pitchFamily="18" charset="0"/>
                <a:ea typeface="Times New Roman" panose="02020603050405020304" pitchFamily="18" charset="0"/>
              </a:rPr>
              <a:t>Но как бы вы ни старались тратить рационально, все обстоятельства предусмотреть невозможно, поэтому при составлении личного финансового плана в него обязательно включают статью ”сбережения“. Но как </a:t>
            </a:r>
            <a:r>
              <a:rPr lang="ru-RU" sz="1800" b="1" dirty="0">
                <a:solidFill>
                  <a:srgbClr val="000000"/>
                </a:solidFill>
                <a:effectLst/>
                <a:latin typeface="Times New Roman" panose="02020603050405020304" pitchFamily="18" charset="0"/>
                <a:ea typeface="Times New Roman" panose="02020603050405020304" pitchFamily="18" charset="0"/>
              </a:rPr>
              <a:t>сберегать эффективно</a:t>
            </a:r>
            <a:r>
              <a:rPr lang="ru-RU" sz="1800" dirty="0">
                <a:solidFill>
                  <a:srgbClr val="000000"/>
                </a:solidFill>
                <a:effectLst/>
                <a:latin typeface="Times New Roman" panose="02020603050405020304" pitchFamily="18" charset="0"/>
                <a:ea typeface="Times New Roman" panose="02020603050405020304" pitchFamily="18" charset="0"/>
              </a:rPr>
              <a:t>? </a:t>
            </a:r>
            <a:endParaRPr lang="ru-BY" sz="1800" dirty="0">
              <a:solidFill>
                <a:srgbClr val="000000"/>
              </a:solidFill>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5</a:t>
            </a:fld>
            <a:endParaRPr lang="ru-RU"/>
          </a:p>
        </p:txBody>
      </p:sp>
    </p:spTree>
    <p:extLst>
      <p:ext uri="{BB962C8B-B14F-4D97-AF65-F5344CB8AC3E}">
        <p14:creationId xmlns:p14="http://schemas.microsoft.com/office/powerpoint/2010/main" val="874833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6. Привычка сначала платить себе</a:t>
            </a:r>
          </a:p>
          <a:p>
            <a:pPr algn="ctr">
              <a:lnSpc>
                <a:spcPts val="1800"/>
              </a:lnSpc>
            </a:pP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rPr>
              <a:t>Итак, накапливать средства – это качество очень нужное и полезное. Почему нужно сберегать деньги? Потому что </a:t>
            </a:r>
            <a:r>
              <a:rPr lang="ru-RU" sz="1800" b="1" dirty="0">
                <a:solidFill>
                  <a:srgbClr val="000000"/>
                </a:solidFill>
                <a:effectLst/>
                <a:latin typeface="Times New Roman" panose="02020603050405020304" pitchFamily="18" charset="0"/>
                <a:ea typeface="Times New Roman" panose="02020603050405020304" pitchFamily="18" charset="0"/>
              </a:rPr>
              <a:t>сбережения</a:t>
            </a:r>
            <a:r>
              <a:rPr lang="be-BY" sz="1800" dirty="0">
                <a:solidFill>
                  <a:srgbClr val="000000"/>
                </a:solidFill>
                <a:effectLst/>
                <a:latin typeface="Times New Roman" panose="02020603050405020304" pitchFamily="18" charset="0"/>
                <a:ea typeface="Times New Roman" panose="02020603050405020304" pitchFamily="18" charset="0"/>
              </a:rPr>
              <a:t>:</a:t>
            </a:r>
          </a:p>
          <a:p>
            <a:pPr algn="l">
              <a:lnSpc>
                <a:spcPts val="1800"/>
              </a:lnSpc>
            </a:pPr>
            <a:endParaRPr lang="be-BY" sz="1800" dirty="0">
              <a:solidFill>
                <a:srgbClr val="000000"/>
              </a:solidFill>
              <a:effectLst/>
              <a:latin typeface="Times New Roman" panose="02020603050405020304" pitchFamily="18" charset="0"/>
              <a:ea typeface="Times New Roman" panose="02020603050405020304" pitchFamily="18" charset="0"/>
            </a:endParaRP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rPr>
              <a:t>помогут совершить крупную покупку</a:t>
            </a:r>
            <a:r>
              <a:rPr lang="ru-RU" sz="1800" dirty="0">
                <a:solidFill>
                  <a:srgbClr val="000000"/>
                </a:solidFill>
                <a:effectLst/>
                <a:latin typeface="Times New Roman" panose="02020603050405020304" pitchFamily="18" charset="0"/>
                <a:ea typeface="Times New Roman" panose="02020603050405020304" pitchFamily="18" charset="0"/>
              </a:rPr>
              <a:t> (и не придется объяснять папе и маме, чем один смартфон лучше другого, зачем нужен еще один новый рюкзак и почему кроссовки должны быть именно такой модели);</a:t>
            </a: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rPr>
              <a:t>принесут уверенность в завтрашнем дне</a:t>
            </a:r>
            <a:r>
              <a:rPr lang="ru-RU" sz="1800" dirty="0">
                <a:solidFill>
                  <a:srgbClr val="000000"/>
                </a:solidFill>
                <a:effectLst/>
                <a:latin typeface="Times New Roman" panose="02020603050405020304" pitchFamily="18" charset="0"/>
                <a:ea typeface="Times New Roman" panose="02020603050405020304" pitchFamily="18" charset="0"/>
              </a:rPr>
              <a:t> (неприятности не будут казаться катастрофой, если в наличии есть некоторая сумма свободных средств);</a:t>
            </a: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b="1" i="1" dirty="0">
                <a:solidFill>
                  <a:srgbClr val="000000"/>
                </a:solidFill>
                <a:effectLst/>
                <a:latin typeface="Times New Roman" panose="02020603050405020304" pitchFamily="18" charset="0"/>
                <a:ea typeface="Times New Roman" panose="02020603050405020304" pitchFamily="18" charset="0"/>
              </a:rPr>
              <a:t>принесут вам дополнительный доход</a:t>
            </a:r>
            <a:r>
              <a:rPr lang="ru-RU" sz="1800" dirty="0">
                <a:solidFill>
                  <a:srgbClr val="000000"/>
                </a:solidFill>
                <a:effectLst/>
                <a:latin typeface="Times New Roman" panose="02020603050405020304" pitchFamily="18" charset="0"/>
                <a:ea typeface="Times New Roman" panose="02020603050405020304" pitchFamily="18" charset="0"/>
              </a:rPr>
              <a:t>, если вы будете их инвестировать.</a:t>
            </a:r>
          </a:p>
          <a:p>
            <a:pPr algn="l">
              <a:lnSpc>
                <a:spcPts val="1800"/>
              </a:lnSpc>
            </a:pPr>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 нашего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Цмока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много полезных финансовых привычек, одна из них – это привычка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первую очередь платить себе“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Это и есть золотое правило сбережений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Цмока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Сначала откладываем – потом тратим</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Получил зарплату, стипендию или просто карманные деньги от родителей – отложил обычный процент. Получил незапланированную премию, денежный приз или подарок – можно отложить больше. Откладывать только те деньги, что остались после всех расходов, – это большая ошибка. Привычка сначала </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платить себе</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должна основываться на приоритетности. Ведь самый главный человек в вашей жизни – это вы, и когда вы </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платите</a:t>
            </a:r>
            <a:r>
              <a:rPr lang="ru-RU" sz="1800" dirty="0">
                <a:solidFill>
                  <a:srgbClr val="000000"/>
                </a:solidFill>
                <a:effectLst/>
                <a:latin typeface="TimesET"/>
                <a:ea typeface="Times New Roman" panose="02020603050405020304" pitchFamily="18" charset="0"/>
                <a:cs typeface="Times New Roman" panose="02020603050405020304" pitchFamily="18" charset="0"/>
              </a:rPr>
              <a:t>“</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самому себе, то вкладываете деньги в свое благополучие. </a:t>
            </a: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Второй важный принцип, которому придерживается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Цмок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деле сбережений – это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регулярность</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Выработав привычку делать сбережения регулярно, вы сможете гораздо легче откладывать деньги. Вносите деньги на сбережения не от случая к случаю, а по расписанию. Как и в любом другом деле, в деле сбережения важно не переусердствовать. </a:t>
            </a: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 откладывайте слишком большую сумму в ущерб уровню жизни, самочувствию и настроению. Слишком жесткая экономия нередко провоцирует срыв и полный отказ от сбережений. Поэтому, чтобы не потерять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желание сберегать</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откладывайте посильную сумму и будьте готовы делать это в течение длительного времени. </a:t>
            </a:r>
          </a:p>
          <a:p>
            <a:pPr algn="l">
              <a:lnSpc>
                <a:spcPts val="1800"/>
              </a:lnSpc>
            </a:pPr>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Но имейте в виду: если речь идет о крупных накоплениях, не стоит хранить их дома ”под матрасом“. Лучший вариант –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отнести сбережения в</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6</a:t>
            </a:fld>
            <a:endParaRPr lang="ru-RU"/>
          </a:p>
        </p:txBody>
      </p:sp>
    </p:spTree>
    <p:extLst>
      <p:ext uri="{BB962C8B-B14F-4D97-AF65-F5344CB8AC3E}">
        <p14:creationId xmlns:p14="http://schemas.microsoft.com/office/powerpoint/2010/main" val="3306622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7. Привычка не хранить деньги ”под матрасом“</a:t>
            </a:r>
            <a:endParaRPr lang="ru-RU" sz="1800" b="1" dirty="0">
              <a:solidFill>
                <a:srgbClr val="000000"/>
              </a:solidFill>
              <a:effectLst/>
              <a:latin typeface="TimesET"/>
              <a:ea typeface="Times New Roman" panose="02020603050405020304" pitchFamily="18" charset="0"/>
              <a:cs typeface="Times New Roman" panose="02020603050405020304" pitchFamily="18" charset="0"/>
            </a:endParaRPr>
          </a:p>
          <a:p>
            <a:pPr algn="ctr"/>
            <a:endParaRPr lang="ru-RU" sz="1800" b="1" dirty="0">
              <a:solidFill>
                <a:srgbClr val="000000"/>
              </a:solidFill>
              <a:effectLst/>
              <a:latin typeface="TimesET"/>
              <a:ea typeface="Times New Roman" panose="02020603050405020304" pitchFamily="18" charset="0"/>
              <a:cs typeface="Times New Roman" panose="02020603050405020304" pitchFamily="18" charset="0"/>
            </a:endParaRPr>
          </a:p>
          <a:p>
            <a:pPr algn="l"/>
            <a:r>
              <a:rPr lang="ru-RU" sz="1800" dirty="0">
                <a:solidFill>
                  <a:srgbClr val="000000"/>
                </a:solidFill>
                <a:effectLst/>
                <a:latin typeface="Times New Roman" panose="02020603050405020304" pitchFamily="18" charset="0"/>
                <a:ea typeface="Times New Roman" panose="02020603050405020304" pitchFamily="18" charset="0"/>
              </a:rPr>
              <a:t>Одним из самых распространенных и надежных способов сохранения сбережений являются </a:t>
            </a:r>
            <a:r>
              <a:rPr lang="ru-RU" sz="1800" b="1" dirty="0">
                <a:solidFill>
                  <a:srgbClr val="000000"/>
                </a:solidFill>
                <a:effectLst/>
                <a:latin typeface="Times New Roman" panose="02020603050405020304" pitchFamily="18" charset="0"/>
                <a:ea typeface="Times New Roman" panose="02020603050405020304" pitchFamily="18" charset="0"/>
              </a:rPr>
              <a:t>банковские вклады – депозиты</a:t>
            </a:r>
            <a:r>
              <a:rPr lang="ru-RU" sz="1800" dirty="0">
                <a:solidFill>
                  <a:srgbClr val="000000"/>
                </a:solidFill>
                <a:effectLst/>
                <a:latin typeface="Times New Roman" panose="02020603050405020304" pitchFamily="18" charset="0"/>
                <a:ea typeface="Times New Roman" panose="02020603050405020304" pitchFamily="18" charset="0"/>
              </a:rPr>
              <a:t>. Это когда вы приносите свои деньги в банк и разрешаете банку пользоваться ими какое-то время. Для этого с банком заключается договор, где банк подтверждает, что вернет деньги через определенное время, но не только ту сумму, которую вы ему одолжили, а ”с процентами“, то есть немного больше, чем у вас взял во временное пользование.</a:t>
            </a:r>
          </a:p>
          <a:p>
            <a:pPr algn="l"/>
            <a:endParaRPr lang="ru-RU" sz="1800" dirty="0">
              <a:solidFill>
                <a:srgbClr val="000000"/>
              </a:solidFill>
              <a:effectLst/>
              <a:latin typeface="Times New Roman" panose="02020603050405020304" pitchFamily="18" charset="0"/>
              <a:ea typeface="Times New Roman" panose="02020603050405020304" pitchFamily="18" charset="0"/>
            </a:endParaRPr>
          </a:p>
          <a:p>
            <a:pPr algn="l"/>
            <a:r>
              <a:rPr lang="ru-RU" sz="1800" dirty="0">
                <a:solidFill>
                  <a:srgbClr val="000000"/>
                </a:solidFill>
                <a:effectLst/>
                <a:latin typeface="Times New Roman" panose="02020603050405020304" pitchFamily="18" charset="0"/>
                <a:ea typeface="Times New Roman" panose="02020603050405020304" pitchFamily="18" charset="0"/>
              </a:rPr>
              <a:t>Есть такое явление – инфляция, или рост общего уровня цен. Покупательная способность денег со временем снижается, поэтому часть денег лучше хранить в банке. Там деньги защищены от инфляции, а могут еще и доход приносить. </a:t>
            </a:r>
          </a:p>
          <a:p>
            <a:pPr algn="l"/>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Давайте сравним способы накопления денег. </a:t>
            </a:r>
          </a:p>
          <a:p>
            <a:pPr algn="l"/>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Предположим, что Ване удалось накопить 600 рублей, но покупку велосипеда он решил отложить до следующего сезона – на год. Где их лучше сберегать?</a:t>
            </a:r>
          </a:p>
          <a:p>
            <a:pPr algn="l"/>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Вариант 1. Ваня положил в копилку </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начале года 600 рублей, </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концу года в копилке ровно 600 рублей и осталось. Однако за год цена на велосипед выросла на 5%, и велосипед стоит уже не 600 рублей, а 630 рублей. Поэтому денег, которые есть в копилке, </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 его покупку не хватит.</a:t>
            </a:r>
          </a:p>
          <a:p>
            <a:pPr algn="l"/>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Вариант 2. Ваня положил свои накопления на банковский вклад на срок 12 месяцев под 14% годовых, и к концу года получил 684 рубля. Тех процентов, который выплатил банк, даже больше, чем за год ”съела“ инфляция.</a:t>
            </a:r>
          </a:p>
          <a:p>
            <a:pPr algn="l"/>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 Ваня твердо решил пристроить эти деньги в банк, чтобы они приносили дополнительный доход. Но как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выбрать банковский вклад?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Цмок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тоже это знает.</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7</a:t>
            </a:fld>
            <a:endParaRPr lang="ru-RU"/>
          </a:p>
        </p:txBody>
      </p:sp>
    </p:spTree>
    <p:extLst>
      <p:ext uri="{BB962C8B-B14F-4D97-AF65-F5344CB8AC3E}">
        <p14:creationId xmlns:p14="http://schemas.microsoft.com/office/powerpoint/2010/main" val="1129039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8. Как правильно выбрать банковский вклад</a:t>
            </a:r>
            <a:endParaRPr lang="ru-RU" sz="1800" b="1" dirty="0">
              <a:solidFill>
                <a:srgbClr val="000000"/>
              </a:solidFill>
              <a:effectLst/>
              <a:latin typeface="TimesET"/>
              <a:ea typeface="Times New Roman" panose="02020603050405020304" pitchFamily="18" charset="0"/>
              <a:cs typeface="Times New Roman" panose="02020603050405020304" pitchFamily="18" charset="0"/>
            </a:endParaRPr>
          </a:p>
          <a:p>
            <a:pPr algn="ctr"/>
            <a:endParaRPr lang="ru-RU" sz="1800" b="1" dirty="0">
              <a:solidFill>
                <a:srgbClr val="000000"/>
              </a:solidFill>
              <a:effectLst/>
              <a:latin typeface="TimesET"/>
              <a:ea typeface="Times New Roman" panose="02020603050405020304" pitchFamily="18" charset="0"/>
              <a:cs typeface="Times New Roman" panose="02020603050405020304" pitchFamily="18" charset="0"/>
            </a:endParaRPr>
          </a:p>
          <a:p>
            <a:pPr algn="l"/>
            <a:r>
              <a:rPr lang="be-BY" sz="1800" dirty="0">
                <a:solidFill>
                  <a:srgbClr val="000000"/>
                </a:solidFill>
                <a:effectLst/>
                <a:latin typeface="Times New Roman" panose="02020603050405020304" pitchFamily="18" charset="0"/>
                <a:ea typeface="Times New Roman" panose="02020603050405020304" pitchFamily="18" charset="0"/>
              </a:rPr>
              <a:t>           Чтобы выбрать банковский вклад, нужно </a:t>
            </a:r>
            <a:r>
              <a:rPr lang="be-BY" sz="1800" b="1" dirty="0">
                <a:solidFill>
                  <a:srgbClr val="000000"/>
                </a:solidFill>
                <a:effectLst/>
                <a:latin typeface="Times New Roman" panose="02020603050405020304" pitchFamily="18" charset="0"/>
                <a:ea typeface="Times New Roman" panose="02020603050405020304" pitchFamily="18" charset="0"/>
              </a:rPr>
              <a:t>изучить предложения</a:t>
            </a:r>
            <a:r>
              <a:rPr lang="be-BY" sz="1800" dirty="0">
                <a:solidFill>
                  <a:srgbClr val="000000"/>
                </a:solidFill>
                <a:effectLst/>
                <a:latin typeface="Times New Roman" panose="02020603050405020304" pitchFamily="18" charset="0"/>
                <a:ea typeface="Times New Roman" panose="02020603050405020304" pitchFamily="18" charset="0"/>
              </a:rPr>
              <a:t> разных банков и </a:t>
            </a:r>
            <a:r>
              <a:rPr lang="be-BY" sz="1800" b="1" dirty="0">
                <a:solidFill>
                  <a:srgbClr val="000000"/>
                </a:solidFill>
                <a:effectLst/>
                <a:latin typeface="Times New Roman" panose="02020603050405020304" pitchFamily="18" charset="0"/>
                <a:ea typeface="Times New Roman" panose="02020603050405020304" pitchFamily="18" charset="0"/>
              </a:rPr>
              <a:t>обратить внимание</a:t>
            </a:r>
            <a:r>
              <a:rPr lang="be-BY" sz="1800" dirty="0">
                <a:solidFill>
                  <a:srgbClr val="000000"/>
                </a:solidFill>
                <a:effectLst/>
                <a:latin typeface="Times New Roman" panose="02020603050405020304" pitchFamily="18" charset="0"/>
                <a:ea typeface="Times New Roman" panose="02020603050405020304" pitchFamily="18" charset="0"/>
              </a:rPr>
              <a:t> на следующее:</a:t>
            </a:r>
          </a:p>
          <a:p>
            <a:pPr marL="457200" indent="450215" algn="l"/>
            <a:endParaRPr lang="ru-BY" sz="1800" dirty="0">
              <a:solidFill>
                <a:srgbClr val="000000"/>
              </a:solidFill>
              <a:effectLst/>
              <a:latin typeface="Times New Roman" panose="02020603050405020304" pitchFamily="18" charset="0"/>
              <a:ea typeface="Times New Roman" panose="02020603050405020304" pitchFamily="18" charset="0"/>
            </a:endParaRPr>
          </a:p>
          <a:p>
            <a:pPr indent="450215" algn="l"/>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be-BY"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вклады могут быть отзывными и безотзывными</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Если вклад отзывный, вы сможете забрать его до окончания срока (на тех уловиях, которые прописаны в договоре). Безотзывный вклад досрочно забрать, скорее всего, не получится. Это можно сделать только с согласия банка и лишь в крайнем случае.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457200" indent="450215" algn="l"/>
            <a:r>
              <a:rPr lang="be-BY" sz="1800" dirty="0">
                <a:solidFill>
                  <a:srgbClr val="000000"/>
                </a:solidFill>
                <a:effectLst/>
                <a:latin typeface="Times New Roman" panose="02020603050405020304" pitchFamily="18" charset="0"/>
                <a:ea typeface="Times New Roman" panose="02020603050405020304" pitchFamily="18" charset="0"/>
              </a:rPr>
              <a:t>– </a:t>
            </a:r>
            <a:r>
              <a:rPr lang="be-BY" sz="1800" b="1" i="1" dirty="0">
                <a:solidFill>
                  <a:srgbClr val="000000"/>
                </a:solidFill>
                <a:effectLst/>
                <a:latin typeface="Times New Roman" panose="02020603050405020304" pitchFamily="18" charset="0"/>
                <a:ea typeface="Times New Roman" panose="02020603050405020304" pitchFamily="18" charset="0"/>
              </a:rPr>
              <a:t>срок депозита</a:t>
            </a:r>
            <a:r>
              <a:rPr lang="be-BY" sz="1800" dirty="0">
                <a:solidFill>
                  <a:srgbClr val="000000"/>
                </a:solidFill>
                <a:effectLst/>
                <a:latin typeface="Times New Roman" panose="02020603050405020304" pitchFamily="18" charset="0"/>
                <a:ea typeface="Times New Roman" panose="02020603050405020304" pitchFamily="18" charset="0"/>
              </a:rPr>
              <a:t> может составлять от нескольких месяцев до нескольких лет. Поэтому, размещая деньги во вклад, подумайте, когда вы хотите получить их обратно. Обычно чем длиннее срок вклада, тем выше по нему процентная ставка.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450215" algn="l"/>
            <a:r>
              <a:rPr lang="be-BY" sz="1800" dirty="0">
                <a:solidFill>
                  <a:srgbClr val="000000"/>
                </a:solidFill>
                <a:effectLst/>
                <a:latin typeface="Times New Roman" panose="02020603050405020304" pitchFamily="18" charset="0"/>
                <a:ea typeface="Times New Roman" panose="02020603050405020304" pitchFamily="18" charset="0"/>
              </a:rPr>
              <a:t>– </a:t>
            </a:r>
            <a:r>
              <a:rPr lang="be-BY" sz="1800" b="1" i="1" dirty="0">
                <a:solidFill>
                  <a:srgbClr val="000000"/>
                </a:solidFill>
                <a:effectLst/>
                <a:latin typeface="Times New Roman" panose="02020603050405020304" pitchFamily="18" charset="0"/>
                <a:ea typeface="Times New Roman" panose="02020603050405020304" pitchFamily="18" charset="0"/>
              </a:rPr>
              <a:t>процентная ставка</a:t>
            </a:r>
            <a:r>
              <a:rPr lang="be-BY" sz="1800" dirty="0">
                <a:solidFill>
                  <a:srgbClr val="000000"/>
                </a:solidFill>
                <a:effectLst/>
                <a:latin typeface="Times New Roman" panose="02020603050405020304" pitchFamily="18" charset="0"/>
                <a:ea typeface="Times New Roman" panose="02020603050405020304" pitchFamily="18" charset="0"/>
              </a:rPr>
              <a:t> по вкладу может быть </a:t>
            </a:r>
            <a:r>
              <a:rPr lang="be-BY" sz="1800" b="1" i="1" dirty="0">
                <a:solidFill>
                  <a:srgbClr val="000000"/>
                </a:solidFill>
                <a:effectLst/>
                <a:latin typeface="Times New Roman" panose="02020603050405020304" pitchFamily="18" charset="0"/>
                <a:ea typeface="Times New Roman" panose="02020603050405020304" pitchFamily="18" charset="0"/>
              </a:rPr>
              <a:t>фиксированной</a:t>
            </a:r>
            <a:r>
              <a:rPr lang="be-BY" sz="1800" dirty="0">
                <a:solidFill>
                  <a:srgbClr val="000000"/>
                </a:solidFill>
                <a:effectLst/>
                <a:latin typeface="Times New Roman" panose="02020603050405020304" pitchFamily="18" charset="0"/>
                <a:ea typeface="Times New Roman" panose="02020603050405020304" pitchFamily="18" charset="0"/>
              </a:rPr>
              <a:t> (остается неизменной на протяжении всего срока депозита) или же </a:t>
            </a:r>
            <a:r>
              <a:rPr lang="be-BY" sz="1800" b="1" i="1" dirty="0">
                <a:solidFill>
                  <a:srgbClr val="000000"/>
                </a:solidFill>
                <a:effectLst/>
                <a:latin typeface="Times New Roman" panose="02020603050405020304" pitchFamily="18" charset="0"/>
                <a:ea typeface="Times New Roman" panose="02020603050405020304" pitchFamily="18" charset="0"/>
              </a:rPr>
              <a:t>переменной</a:t>
            </a:r>
            <a:r>
              <a:rPr lang="be-BY" sz="1800" dirty="0">
                <a:solidFill>
                  <a:srgbClr val="000000"/>
                </a:solidFill>
                <a:effectLst/>
                <a:latin typeface="Times New Roman" panose="02020603050405020304" pitchFamily="18" charset="0"/>
                <a:ea typeface="Times New Roman" panose="02020603050405020304" pitchFamily="18" charset="0"/>
              </a:rPr>
              <a:t> (может увеличиваться или уменьшаться в зависимости от изменения других  рыночных показателей, например, стафки рефинансирования Национального банка).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450215" algn="l"/>
            <a:r>
              <a:rPr lang="be-BY" sz="1800" dirty="0">
                <a:solidFill>
                  <a:srgbClr val="000000"/>
                </a:solidFill>
                <a:effectLst/>
                <a:latin typeface="Times New Roman" panose="02020603050405020304" pitchFamily="18" charset="0"/>
                <a:ea typeface="Times New Roman" panose="02020603050405020304" pitchFamily="18" charset="0"/>
              </a:rPr>
              <a:t>– </a:t>
            </a:r>
            <a:r>
              <a:rPr lang="be-BY" sz="1800" b="1" i="1" dirty="0">
                <a:solidFill>
                  <a:srgbClr val="000000"/>
                </a:solidFill>
                <a:effectLst/>
                <a:latin typeface="Times New Roman" panose="02020603050405020304" pitchFamily="18" charset="0"/>
                <a:ea typeface="Times New Roman" panose="02020603050405020304" pitchFamily="18" charset="0"/>
              </a:rPr>
              <a:t>условия вклада, важные лично для вас</a:t>
            </a:r>
            <a:r>
              <a:rPr lang="be-BY" sz="1800" dirty="0">
                <a:solidFill>
                  <a:srgbClr val="000000"/>
                </a:solidFill>
                <a:effectLst/>
                <a:latin typeface="Times New Roman" panose="02020603050405020304" pitchFamily="18" charset="0"/>
                <a:ea typeface="Times New Roman" panose="02020603050405020304" pitchFamily="18" charset="0"/>
              </a:rPr>
              <a:t>: будет ли к депозитному счету выпущена банковская платежная карточка, можно ли открыть вклад онлайн и пользоваться интернет-банкингом, какова минимальная и максимальная сумма вклада, возможно ли пополнение депозита, его пролонгация, есть ли капитализация</a:t>
            </a:r>
            <a:r>
              <a:rPr lang="ru-RU" sz="1800" dirty="0">
                <a:solidFill>
                  <a:srgbClr val="000000"/>
                </a:solidFill>
                <a:effectLst/>
                <a:latin typeface="Times New Roman" panose="02020603050405020304" pitchFamily="18" charset="0"/>
                <a:ea typeface="Times New Roman" panose="02020603050405020304" pitchFamily="18" charset="0"/>
              </a:rPr>
              <a:t> процентов (когда проценты присоединяются к основной сумме вклада).</a:t>
            </a:r>
          </a:p>
          <a:p>
            <a:pPr marL="457200" indent="450215" algn="l"/>
            <a:endParaRPr lang="ru-BY" sz="1800" dirty="0">
              <a:solidFill>
                <a:srgbClr val="000000"/>
              </a:solidFill>
              <a:effectLst/>
              <a:latin typeface="Times New Roman" panose="02020603050405020304" pitchFamily="18" charset="0"/>
              <a:ea typeface="Times New Roman" panose="02020603050405020304" pitchFamily="18" charset="0"/>
            </a:endParaRPr>
          </a:p>
          <a:p>
            <a:pPr indent="450215" algn="l"/>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 14 лет подросток уже может открыть депозит самостоятельно на свое имя.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ребенку еще нет 14, то на его имя вклад могут открыть родители, родственники или знакомые.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l"/>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Банковский вклад – это надежно! Государство гарантирует полную сохранность и 100% возврат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гражданам </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размещенных во вклады.</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8</a:t>
            </a:fld>
            <a:endParaRPr lang="ru-RU"/>
          </a:p>
        </p:txBody>
      </p:sp>
    </p:spTree>
    <p:extLst>
      <p:ext uri="{BB962C8B-B14F-4D97-AF65-F5344CB8AC3E}">
        <p14:creationId xmlns:p14="http://schemas.microsoft.com/office/powerpoint/2010/main" val="150532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ct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Слайд 9. Привычка обеспечивать пассивный доход</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457200" indent="450215" algn="ctr"/>
            <a:r>
              <a:rPr lang="ru-RU" sz="1800" dirty="0">
                <a:solidFill>
                  <a:srgbClr val="000000"/>
                </a:solidFill>
                <a:effectLst/>
                <a:latin typeface="Times New Roman" panose="02020603050405020304" pitchFamily="18" charset="0"/>
                <a:ea typeface="Times New Roman" panose="02020603050405020304" pitchFamily="18" charset="0"/>
              </a:rPr>
              <a:t>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450215" algn="just"/>
            <a:r>
              <a:rPr lang="ru-RU" sz="1800" dirty="0">
                <a:solidFill>
                  <a:srgbClr val="000000"/>
                </a:solidFill>
                <a:effectLst/>
                <a:latin typeface="Times New Roman" panose="02020603050405020304" pitchFamily="18" charset="0"/>
                <a:ea typeface="Times New Roman" panose="02020603050405020304" pitchFamily="18" charset="0"/>
              </a:rPr>
              <a:t>Допустим, вы накопили некоторую денежную сумму. Вы уже знаете, что, если деньги просто хранить дома, они постепенно теряют свою покупательную способность. Уберечь деньги от обесценения поможет банковский вклад. Но если мы заставим свои накопления ”работать“, то их можно не только сберечь, но и приумножить. Этот процесс – направление ”денег на работу“ с целью получения прибыли – является инвестированием.</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450215" algn="just"/>
            <a:r>
              <a:rPr lang="ru-RU" sz="1800" dirty="0">
                <a:solidFill>
                  <a:srgbClr val="000000"/>
                </a:solidFill>
                <a:effectLst/>
                <a:latin typeface="Times New Roman" panose="02020603050405020304" pitchFamily="18" charset="0"/>
                <a:ea typeface="Times New Roman" panose="02020603050405020304" pitchFamily="18" charset="0"/>
              </a:rPr>
              <a:t>Свободные деньги можно инвестировать в ценные бумаги (акции, облигации), драгоценные металлы, недвижимость. Или отдать их в доверительное банковское управление.</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450215" algn="just"/>
            <a:r>
              <a:rPr lang="ru-RU" sz="1800" dirty="0">
                <a:solidFill>
                  <a:srgbClr val="000000"/>
                </a:solidFill>
                <a:effectLst/>
                <a:latin typeface="Times New Roman" panose="02020603050405020304" pitchFamily="18" charset="0"/>
                <a:ea typeface="Times New Roman" panose="02020603050405020304" pitchFamily="18" charset="0"/>
              </a:rPr>
              <a:t>Конечно, инвестиции всегда предполагают определенный риск: есть вероятность не приумножить свои средства, а понести потери. Но если инвестициями </a:t>
            </a:r>
            <a:r>
              <a:rPr lang="ru-RU" sz="1800" b="1" dirty="0">
                <a:solidFill>
                  <a:srgbClr val="000000"/>
                </a:solidFill>
                <a:effectLst/>
                <a:latin typeface="Times New Roman" panose="02020603050405020304" pitchFamily="18" charset="0"/>
                <a:ea typeface="Times New Roman" panose="02020603050405020304" pitchFamily="18" charset="0"/>
              </a:rPr>
              <a:t>грамотно управлять</a:t>
            </a:r>
            <a:r>
              <a:rPr lang="ru-RU" sz="1800" dirty="0">
                <a:solidFill>
                  <a:srgbClr val="000000"/>
                </a:solidFill>
                <a:effectLst/>
                <a:latin typeface="Times New Roman" panose="02020603050405020304" pitchFamily="18" charset="0"/>
                <a:ea typeface="Times New Roman" panose="02020603050405020304" pitchFamily="18" charset="0"/>
              </a:rPr>
              <a:t>, тогда перспектива получить дополнительный доход вполне реальна.</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450215" algn="just"/>
            <a:r>
              <a:rPr lang="ru-RU" sz="1800" dirty="0">
                <a:solidFill>
                  <a:srgbClr val="000000"/>
                </a:solidFill>
                <a:effectLst/>
                <a:latin typeface="Times New Roman" panose="02020603050405020304" pitchFamily="18" charset="0"/>
                <a:ea typeface="Times New Roman" panose="02020603050405020304" pitchFamily="18" charset="0"/>
              </a:rPr>
              <a:t>Под инвестициями, как правило, понимают только вложения денег, но это не совсем так… Вот вы, ребята, также являетесь инвесторами. Получая знания в процессе обучения, вы инвестируете в свое образование, что в дальнейшем поможет найти работу, которая будет приносить вам доход.</a:t>
            </a:r>
            <a:endParaRPr lang="ru-BY" sz="1800" dirty="0">
              <a:solidFill>
                <a:srgbClr val="000000"/>
              </a:solidFill>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4690E863-9E65-4655-884A-8ACF6CB49C18}" type="slidenum">
              <a:rPr lang="ru-RU" smtClean="0"/>
              <a:t>9</a:t>
            </a:fld>
            <a:endParaRPr lang="ru-RU"/>
          </a:p>
        </p:txBody>
      </p:sp>
    </p:spTree>
    <p:extLst>
      <p:ext uri="{BB962C8B-B14F-4D97-AF65-F5344CB8AC3E}">
        <p14:creationId xmlns:p14="http://schemas.microsoft.com/office/powerpoint/2010/main" val="538472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1"/>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7E26B4F-62C2-4CFF-B63F-6D991902DB4F}" type="datetimeFigureOut">
              <a:rPr lang="ru-RU" smtClean="0"/>
              <a:t>01.03.2024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228980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E26B4F-62C2-4CFF-B63F-6D991902DB4F}" type="datetimeFigureOut">
              <a:rPr lang="ru-RU" smtClean="0"/>
              <a:t>01.03.2024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3549096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E26B4F-62C2-4CFF-B63F-6D991902DB4F}" type="datetimeFigureOut">
              <a:rPr lang="ru-RU" smtClean="0"/>
              <a:t>01.03.2024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275126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E26B4F-62C2-4CFF-B63F-6D991902DB4F}" type="datetimeFigureOut">
              <a:rPr lang="ru-RU" smtClean="0"/>
              <a:t>01.03.2024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2663699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7E26B4F-62C2-4CFF-B63F-6D991902DB4F}" type="datetimeFigureOut">
              <a:rPr lang="ru-RU" smtClean="0"/>
              <a:t>01.03.2024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349336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7E26B4F-62C2-4CFF-B63F-6D991902DB4F}" type="datetimeFigureOut">
              <a:rPr lang="ru-RU" smtClean="0"/>
              <a:t>01.03.2024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1739629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7E26B4F-62C2-4CFF-B63F-6D991902DB4F}" type="datetimeFigureOut">
              <a:rPr lang="ru-RU" smtClean="0"/>
              <a:t>01.03.2024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423876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7E26B4F-62C2-4CFF-B63F-6D991902DB4F}" type="datetimeFigureOut">
              <a:rPr lang="ru-RU" smtClean="0"/>
              <a:t>01.03.2024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356339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7E26B4F-62C2-4CFF-B63F-6D991902DB4F}" type="datetimeFigureOut">
              <a:rPr lang="ru-RU" smtClean="0"/>
              <a:t>01.03.2024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4097282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90"/>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E26B4F-62C2-4CFF-B63F-6D991902DB4F}" type="datetimeFigureOut">
              <a:rPr lang="ru-RU" smtClean="0"/>
              <a:t>01.03.2024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400378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E26B4F-62C2-4CFF-B63F-6D991902DB4F}" type="datetimeFigureOut">
              <a:rPr lang="ru-RU" smtClean="0"/>
              <a:t>01.03.2024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345C05-4F8B-45BB-9B57-8A64C845BAB2}" type="slidenum">
              <a:rPr lang="ru-RU" smtClean="0"/>
              <a:t>‹#›</a:t>
            </a:fld>
            <a:endParaRPr lang="ru-RU"/>
          </a:p>
        </p:txBody>
      </p:sp>
    </p:spTree>
    <p:extLst>
      <p:ext uri="{BB962C8B-B14F-4D97-AF65-F5344CB8AC3E}">
        <p14:creationId xmlns:p14="http://schemas.microsoft.com/office/powerpoint/2010/main" val="3529692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7E26B4F-62C2-4CFF-B63F-6D991902DB4F}" type="datetimeFigureOut">
              <a:rPr lang="ru-RU" smtClean="0"/>
              <a:t>01.03.2024</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C345C05-4F8B-45BB-9B57-8A64C845BAB2}" type="slidenum">
              <a:rPr lang="ru-RU" smtClean="0"/>
              <a:t>‹#›</a:t>
            </a:fld>
            <a:endParaRPr lang="ru-RU"/>
          </a:p>
        </p:txBody>
      </p:sp>
    </p:spTree>
    <p:extLst>
      <p:ext uri="{BB962C8B-B14F-4D97-AF65-F5344CB8AC3E}">
        <p14:creationId xmlns:p14="http://schemas.microsoft.com/office/powerpoint/2010/main" val="576496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2.wmf"/><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2.wmf"/><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oleObject" Target="../embeddings/oleObject20.bin"/><Relationship Id="rId3" Type="http://schemas.openxmlformats.org/officeDocument/2006/relationships/notesSlide" Target="../notesSlides/notesSlide14.xml"/><Relationship Id="rId7" Type="http://schemas.openxmlformats.org/officeDocument/2006/relationships/image" Target="../media/image18.emf"/><Relationship Id="rId12"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6.bin"/><Relationship Id="rId11" Type="http://schemas.openxmlformats.org/officeDocument/2006/relationships/oleObject" Target="../embeddings/oleObject19.bin"/><Relationship Id="rId5" Type="http://schemas.openxmlformats.org/officeDocument/2006/relationships/image" Target="../media/image2.wmf"/><Relationship Id="rId10" Type="http://schemas.openxmlformats.org/officeDocument/2006/relationships/oleObject" Target="../embeddings/oleObject15.bin"/><Relationship Id="rId4" Type="http://schemas.openxmlformats.org/officeDocument/2006/relationships/image" Target="../media/image20.jpg"/><Relationship Id="rId9" Type="http://schemas.openxmlformats.org/officeDocument/2006/relationships/oleObject" Target="../embeddings/oleObject18.bin"/><Relationship Id="rId14" Type="http://schemas.openxmlformats.org/officeDocument/2006/relationships/oleObject" Target="../embeddings/oleObject21.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oleObject" Target="../embeddings/oleObject27.bin"/><Relationship Id="rId3" Type="http://schemas.openxmlformats.org/officeDocument/2006/relationships/notesSlide" Target="../notesSlides/notesSlide15.xml"/><Relationship Id="rId7" Type="http://schemas.openxmlformats.org/officeDocument/2006/relationships/image" Target="../media/image4.emf"/><Relationship Id="rId12"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2.bin"/><Relationship Id="rId11" Type="http://schemas.openxmlformats.org/officeDocument/2006/relationships/oleObject" Target="../embeddings/oleObject26.bin"/><Relationship Id="rId5" Type="http://schemas.openxmlformats.org/officeDocument/2006/relationships/image" Target="../media/image2.wmf"/><Relationship Id="rId10" Type="http://schemas.openxmlformats.org/officeDocument/2006/relationships/oleObject" Target="../embeddings/oleObject25.bin"/><Relationship Id="rId4" Type="http://schemas.openxmlformats.org/officeDocument/2006/relationships/image" Target="../media/image23.jpg"/><Relationship Id="rId9" Type="http://schemas.openxmlformats.org/officeDocument/2006/relationships/oleObject" Target="../embeddings/oleObject24.bin"/><Relationship Id="rId1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8.bin"/><Relationship Id="rId5" Type="http://schemas.openxmlformats.org/officeDocument/2006/relationships/image" Target="../media/image2.wmf"/><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7.xml"/><Relationship Id="rId7"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9.bin"/><Relationship Id="rId5" Type="http://schemas.openxmlformats.org/officeDocument/2006/relationships/image" Target="../media/image2.wmf"/><Relationship Id="rId4" Type="http://schemas.openxmlformats.org/officeDocument/2006/relationships/image" Target="../media/image26.jpg"/><Relationship Id="rId9" Type="http://schemas.openxmlformats.org/officeDocument/2006/relationships/oleObject" Target="../embeddings/oleObject31.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oleObject" Target="../embeddings/oleObject38.bin"/><Relationship Id="rId3" Type="http://schemas.openxmlformats.org/officeDocument/2006/relationships/notesSlide" Target="../notesSlides/notesSlide18.xml"/><Relationship Id="rId7" Type="http://schemas.openxmlformats.org/officeDocument/2006/relationships/image" Target="../media/image27.emf"/><Relationship Id="rId12"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32.bin"/><Relationship Id="rId11" Type="http://schemas.openxmlformats.org/officeDocument/2006/relationships/oleObject" Target="../embeddings/oleObject36.bin"/><Relationship Id="rId5" Type="http://schemas.openxmlformats.org/officeDocument/2006/relationships/image" Target="../media/image2.wmf"/><Relationship Id="rId10" Type="http://schemas.openxmlformats.org/officeDocument/2006/relationships/oleObject" Target="../embeddings/oleObject35.bin"/><Relationship Id="rId4" Type="http://schemas.openxmlformats.org/officeDocument/2006/relationships/image" Target="../media/image28.jpg"/><Relationship Id="rId9" Type="http://schemas.openxmlformats.org/officeDocument/2006/relationships/oleObject" Target="../embeddings/oleObject34.bin"/><Relationship Id="rId14" Type="http://schemas.openxmlformats.org/officeDocument/2006/relationships/oleObject" Target="../embeddings/oleObject39.bin"/></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6.bin"/><Relationship Id="rId3" Type="http://schemas.openxmlformats.org/officeDocument/2006/relationships/notesSlide" Target="../notesSlides/notesSlide2.xml"/><Relationship Id="rId7" Type="http://schemas.openxmlformats.org/officeDocument/2006/relationships/image" Target="../media/image4.e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5.emf"/><Relationship Id="rId5" Type="http://schemas.openxmlformats.org/officeDocument/2006/relationships/image" Target="../media/image2.wmf"/><Relationship Id="rId10" Type="http://schemas.openxmlformats.org/officeDocument/2006/relationships/oleObject" Target="../embeddings/oleObject4.bin"/><Relationship Id="rId4" Type="http://schemas.openxmlformats.org/officeDocument/2006/relationships/image" Target="../media/image6.JPG"/><Relationship Id="rId9"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3.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image" Target="../media/image2.wmf"/><Relationship Id="rId4" Type="http://schemas.openxmlformats.org/officeDocument/2006/relationships/image" Target="../media/image7.jpg"/><Relationship Id="rId9" Type="http://schemas.openxmlformats.org/officeDocument/2006/relationships/oleObject" Target="../embeddings/oleObject9.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image" Target="../media/image2.wmf"/><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2.wmf"/><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6.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2.wmf"/><Relationship Id="rId4" Type="http://schemas.openxmlformats.org/officeDocument/2006/relationships/image" Target="../media/image10.jpg"/><Relationship Id="rId9"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D826BF8-E762-6A87-6775-A6A8ED7E2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 y="0"/>
            <a:ext cx="9137080" cy="5143500"/>
          </a:xfrm>
          <a:prstGeom prst="rect">
            <a:avLst/>
          </a:prstGeom>
        </p:spPr>
      </p:pic>
      <p:pic>
        <p:nvPicPr>
          <p:cNvPr id="26" name="Рисунок 25">
            <a:extLst>
              <a:ext uri="{FF2B5EF4-FFF2-40B4-BE49-F238E27FC236}">
                <a16:creationId xmlns:a16="http://schemas.microsoft.com/office/drawing/2014/main" id="{9708A19D-BD8F-6139-85CF-D4BB2FDDBB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6" name="TextBox 15">
            <a:extLst>
              <a:ext uri="{FF2B5EF4-FFF2-40B4-BE49-F238E27FC236}">
                <a16:creationId xmlns:a16="http://schemas.microsoft.com/office/drawing/2014/main" id="{76FDF651-E16E-A648-D092-3509DAC0B92E}"/>
              </a:ext>
            </a:extLst>
          </p:cNvPr>
          <p:cNvSpPr txBox="1"/>
          <p:nvPr/>
        </p:nvSpPr>
        <p:spPr>
          <a:xfrm>
            <a:off x="1093778" y="143307"/>
            <a:ext cx="6956442" cy="353943"/>
          </a:xfrm>
          <a:prstGeom prst="rect">
            <a:avLst/>
          </a:prstGeom>
          <a:noFill/>
        </p:spPr>
        <p:txBody>
          <a:bodyPr wrap="square">
            <a:spAutoFit/>
          </a:bodyPr>
          <a:lstStyle/>
          <a:p>
            <a:pPr algn="ctr"/>
            <a:r>
              <a:rPr lang="ru-RU" sz="1700" b="1" dirty="0">
                <a:solidFill>
                  <a:srgbClr val="EDF8A8"/>
                </a:solidFill>
                <a:latin typeface="Arial" panose="020B0604020202020204" pitchFamily="34" charset="0"/>
                <a:cs typeface="Arial" panose="020B0604020202020204" pitchFamily="34" charset="0"/>
              </a:rPr>
              <a:t>НЕДЕЛЯ ФИНАНСОВОЙ ГРАМОТНОСТИ ДЕТЕЙ И МОЛОДЕЖИ</a:t>
            </a:r>
            <a:endParaRPr lang="ru-BY" sz="1700" b="1" dirty="0">
              <a:solidFill>
                <a:srgbClr val="EDF8A8"/>
              </a:solidFill>
              <a:latin typeface="Arial" panose="020B0604020202020204" pitchFamily="34" charset="0"/>
              <a:cs typeface="Arial" panose="020B0604020202020204" pitchFamily="34" charset="0"/>
            </a:endParaRPr>
          </a:p>
        </p:txBody>
      </p:sp>
      <p:pic>
        <p:nvPicPr>
          <p:cNvPr id="20" name="Рисунок 19">
            <a:extLst>
              <a:ext uri="{FF2B5EF4-FFF2-40B4-BE49-F238E27FC236}">
                <a16:creationId xmlns:a16="http://schemas.microsoft.com/office/drawing/2014/main" id="{D81B0F27-D033-47EF-9814-A6C60AFD6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4146" y="555526"/>
            <a:ext cx="5195705" cy="1101489"/>
          </a:xfrm>
          <a:prstGeom prst="rect">
            <a:avLst/>
          </a:prstGeom>
        </p:spPr>
      </p:pic>
      <p:sp>
        <p:nvSpPr>
          <p:cNvPr id="22" name="TextBox 21">
            <a:extLst>
              <a:ext uri="{FF2B5EF4-FFF2-40B4-BE49-F238E27FC236}">
                <a16:creationId xmlns:a16="http://schemas.microsoft.com/office/drawing/2014/main" id="{6804FD69-6E58-975E-ED96-AEE174000452}"/>
              </a:ext>
            </a:extLst>
          </p:cNvPr>
          <p:cNvSpPr txBox="1"/>
          <p:nvPr/>
        </p:nvSpPr>
        <p:spPr>
          <a:xfrm>
            <a:off x="2264771" y="4632496"/>
            <a:ext cx="4614454" cy="369332"/>
          </a:xfrm>
          <a:prstGeom prst="rect">
            <a:avLst/>
          </a:prstGeom>
          <a:noFill/>
        </p:spPr>
        <p:txBody>
          <a:bodyPr wrap="square">
            <a:spAutoFit/>
          </a:bodyPr>
          <a:lstStyle/>
          <a:p>
            <a:pPr algn="ctr"/>
            <a:r>
              <a:rPr lang="ru-RU" b="1" dirty="0">
                <a:solidFill>
                  <a:schemeClr val="bg1"/>
                </a:solidFill>
                <a:latin typeface="Arial" panose="020B0604020202020204" pitchFamily="34" charset="0"/>
                <a:cs typeface="Arial" panose="020B0604020202020204" pitchFamily="34" charset="0"/>
              </a:rPr>
              <a:t>с 18 по 24 марта 2024 г.</a:t>
            </a:r>
            <a:endParaRPr lang="ru-BY"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76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D5ED5-5788-55DC-33B5-405BEBB0C055}"/>
            </a:ext>
          </a:extLst>
        </p:cNvPr>
        <p:cNvGrpSpPr/>
        <p:nvPr/>
      </p:nvGrpSpPr>
      <p:grpSpPr>
        <a:xfrm>
          <a:off x="0" y="0"/>
          <a:ext cx="0" cy="0"/>
          <a:chOff x="0" y="0"/>
          <a:chExt cx="0" cy="0"/>
        </a:xfrm>
      </p:grpSpPr>
      <p:pic>
        <p:nvPicPr>
          <p:cNvPr id="17" name="Рисунок 16">
            <a:extLst>
              <a:ext uri="{FF2B5EF4-FFF2-40B4-BE49-F238E27FC236}">
                <a16:creationId xmlns:a16="http://schemas.microsoft.com/office/drawing/2014/main" id="{DE9F069B-4C6F-DAF3-4327-0241E5F7B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A1F5B6CD-ED5A-56C3-C22F-AE0FD2A06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4C7FDA7A-D7EA-FF07-6AC7-903FDED626DD}"/>
              </a:ext>
            </a:extLst>
          </p:cNvPr>
          <p:cNvSpPr txBox="1"/>
          <p:nvPr/>
        </p:nvSpPr>
        <p:spPr>
          <a:xfrm>
            <a:off x="1646762" y="96708"/>
            <a:ext cx="5670376" cy="446276"/>
          </a:xfrm>
          <a:prstGeom prst="rect">
            <a:avLst/>
          </a:prstGeom>
          <a:noFill/>
        </p:spPr>
        <p:txBody>
          <a:bodyPr wrap="square">
            <a:spAutoFit/>
          </a:bodyPr>
          <a:lstStyle/>
          <a:p>
            <a:pPr algn="ctr"/>
            <a:r>
              <a:rPr lang="ru-RU" sz="2300" b="1" dirty="0">
                <a:solidFill>
                  <a:srgbClr val="FFFF00"/>
                </a:solidFill>
              </a:rPr>
              <a:t>УПРАВЛЕНИЕ ФИНАНСОВЫМИ РИСКАМИ</a:t>
            </a:r>
            <a:endParaRPr lang="ru-BY" sz="2300" dirty="0">
              <a:solidFill>
                <a:srgbClr val="FFFF00"/>
              </a:solidFill>
            </a:endParaRPr>
          </a:p>
        </p:txBody>
      </p:sp>
      <p:sp>
        <p:nvSpPr>
          <p:cNvPr id="19" name="TextBox 18">
            <a:extLst>
              <a:ext uri="{FF2B5EF4-FFF2-40B4-BE49-F238E27FC236}">
                <a16:creationId xmlns:a16="http://schemas.microsoft.com/office/drawing/2014/main" id="{39A6C397-4829-67D7-A50B-3B0D70D30A0D}"/>
              </a:ext>
            </a:extLst>
          </p:cNvPr>
          <p:cNvSpPr txBox="1"/>
          <p:nvPr/>
        </p:nvSpPr>
        <p:spPr>
          <a:xfrm>
            <a:off x="2483768" y="927251"/>
            <a:ext cx="3900313" cy="466281"/>
          </a:xfrm>
          <a:prstGeom prst="rect">
            <a:avLst/>
          </a:prstGeom>
          <a:noFill/>
        </p:spPr>
        <p:txBody>
          <a:bodyPr wrap="square">
            <a:spAutoFit/>
          </a:bodyPr>
          <a:lstStyle/>
          <a:p>
            <a:pPr algn="ctr" defTabSz="648000">
              <a:lnSpc>
                <a:spcPct val="80000"/>
              </a:lnSpc>
              <a:tabLst>
                <a:tab pos="216000" algn="l"/>
              </a:tabLst>
            </a:pPr>
            <a:r>
              <a:rPr lang="ru-RU" sz="1500" dirty="0">
                <a:solidFill>
                  <a:schemeClr val="bg1"/>
                </a:solidFill>
              </a:rPr>
              <a:t>Риск и доходность </a:t>
            </a:r>
          </a:p>
          <a:p>
            <a:pPr algn="ctr" defTabSz="648000">
              <a:lnSpc>
                <a:spcPct val="80000"/>
              </a:lnSpc>
              <a:tabLst>
                <a:tab pos="216000" algn="l"/>
              </a:tabLst>
            </a:pPr>
            <a:r>
              <a:rPr lang="ru-RU" sz="1500" dirty="0">
                <a:solidFill>
                  <a:schemeClr val="bg1"/>
                </a:solidFill>
              </a:rPr>
              <a:t>взаимосвязаны и пропорциональны</a:t>
            </a:r>
            <a:endParaRPr lang="ru-BY" sz="1500" dirty="0">
              <a:solidFill>
                <a:schemeClr val="bg1"/>
              </a:solidFill>
            </a:endParaRPr>
          </a:p>
        </p:txBody>
      </p:sp>
      <p:sp>
        <p:nvSpPr>
          <p:cNvPr id="6" name="TextBox 5">
            <a:extLst>
              <a:ext uri="{FF2B5EF4-FFF2-40B4-BE49-F238E27FC236}">
                <a16:creationId xmlns:a16="http://schemas.microsoft.com/office/drawing/2014/main" id="{6337B344-89CA-DA4A-EA0E-7699CF61AE48}"/>
              </a:ext>
            </a:extLst>
          </p:cNvPr>
          <p:cNvSpPr txBox="1"/>
          <p:nvPr/>
        </p:nvSpPr>
        <p:spPr>
          <a:xfrm>
            <a:off x="552505" y="3196507"/>
            <a:ext cx="2520280" cy="650947"/>
          </a:xfrm>
          <a:prstGeom prst="rect">
            <a:avLst/>
          </a:prstGeom>
          <a:noFill/>
        </p:spPr>
        <p:txBody>
          <a:bodyPr wrap="square">
            <a:spAutoFit/>
          </a:bodyPr>
          <a:lstStyle/>
          <a:p>
            <a:pPr algn="ctr" defTabSz="648000">
              <a:lnSpc>
                <a:spcPct val="80000"/>
              </a:lnSpc>
              <a:tabLst>
                <a:tab pos="216000" algn="l"/>
              </a:tabLst>
            </a:pPr>
            <a:r>
              <a:rPr lang="ru-RU" sz="1500" dirty="0">
                <a:solidFill>
                  <a:schemeClr val="bg1"/>
                </a:solidFill>
              </a:rPr>
              <a:t>Вкладывайте деньги только в понятные вам финансовые инструменты</a:t>
            </a:r>
            <a:endParaRPr lang="ru-BY" sz="1500" dirty="0">
              <a:solidFill>
                <a:schemeClr val="bg1"/>
              </a:solidFill>
            </a:endParaRPr>
          </a:p>
        </p:txBody>
      </p:sp>
      <p:sp>
        <p:nvSpPr>
          <p:cNvPr id="7" name="TextBox 6">
            <a:extLst>
              <a:ext uri="{FF2B5EF4-FFF2-40B4-BE49-F238E27FC236}">
                <a16:creationId xmlns:a16="http://schemas.microsoft.com/office/drawing/2014/main" id="{B929562D-D508-F437-FD97-89AE16D7390E}"/>
              </a:ext>
            </a:extLst>
          </p:cNvPr>
          <p:cNvSpPr txBox="1"/>
          <p:nvPr/>
        </p:nvSpPr>
        <p:spPr>
          <a:xfrm>
            <a:off x="6143724" y="3617638"/>
            <a:ext cx="2520280" cy="466281"/>
          </a:xfrm>
          <a:prstGeom prst="rect">
            <a:avLst/>
          </a:prstGeom>
          <a:noFill/>
        </p:spPr>
        <p:txBody>
          <a:bodyPr wrap="square">
            <a:spAutoFit/>
          </a:bodyPr>
          <a:lstStyle/>
          <a:p>
            <a:pPr algn="ctr" defTabSz="648000">
              <a:lnSpc>
                <a:spcPct val="80000"/>
              </a:lnSpc>
              <a:tabLst>
                <a:tab pos="216000" algn="l"/>
              </a:tabLst>
            </a:pPr>
            <a:r>
              <a:rPr lang="ru-RU" sz="1500" dirty="0">
                <a:solidFill>
                  <a:schemeClr val="bg1"/>
                </a:solidFill>
              </a:rPr>
              <a:t>Диверсифицируйте сбережения и инвестиции</a:t>
            </a:r>
            <a:endParaRPr lang="ru-BY" sz="1500" dirty="0">
              <a:solidFill>
                <a:schemeClr val="bg1"/>
              </a:solidFill>
            </a:endParaRPr>
          </a:p>
        </p:txBody>
      </p:sp>
      <p:sp>
        <p:nvSpPr>
          <p:cNvPr id="14" name="TextBox 13">
            <a:extLst>
              <a:ext uri="{FF2B5EF4-FFF2-40B4-BE49-F238E27FC236}">
                <a16:creationId xmlns:a16="http://schemas.microsoft.com/office/drawing/2014/main" id="{580CD003-FB98-FE92-FD02-3DB343E1548D}"/>
              </a:ext>
            </a:extLst>
          </p:cNvPr>
          <p:cNvSpPr txBox="1"/>
          <p:nvPr/>
        </p:nvSpPr>
        <p:spPr>
          <a:xfrm>
            <a:off x="180649" y="4472901"/>
            <a:ext cx="8602601" cy="281616"/>
          </a:xfrm>
          <a:prstGeom prst="rect">
            <a:avLst/>
          </a:prstGeom>
          <a:noFill/>
        </p:spPr>
        <p:txBody>
          <a:bodyPr wrap="square">
            <a:spAutoFit/>
          </a:bodyPr>
          <a:lstStyle/>
          <a:p>
            <a:pPr algn="ctr" defTabSz="648000">
              <a:lnSpc>
                <a:spcPct val="80000"/>
              </a:lnSpc>
              <a:tabLst>
                <a:tab pos="216000" algn="l"/>
              </a:tabLst>
            </a:pPr>
            <a:r>
              <a:rPr lang="ru-RU" sz="1500" dirty="0"/>
              <a:t>Принимайте решения взвешенно и осознанно! Принимайте риски и управляйте ими! </a:t>
            </a:r>
            <a:endParaRPr lang="ru-BY" sz="1500" dirty="0"/>
          </a:p>
        </p:txBody>
      </p:sp>
    </p:spTree>
    <p:extLst>
      <p:ext uri="{BB962C8B-B14F-4D97-AF65-F5344CB8AC3E}">
        <p14:creationId xmlns:p14="http://schemas.microsoft.com/office/powerpoint/2010/main" val="2091664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DC97D-66DE-2211-DBE6-CDEF5F5B48F4}"/>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96FEB959-212D-4CD4-8E03-879A4D26F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D1E8D68E-E4DD-8A60-42F1-97A9EBE783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048DE940-EB16-3108-4006-A1CBE5E5894F}"/>
              </a:ext>
            </a:extLst>
          </p:cNvPr>
          <p:cNvSpPr txBox="1"/>
          <p:nvPr/>
        </p:nvSpPr>
        <p:spPr>
          <a:xfrm>
            <a:off x="1646762" y="96708"/>
            <a:ext cx="5670376" cy="446276"/>
          </a:xfrm>
          <a:prstGeom prst="rect">
            <a:avLst/>
          </a:prstGeom>
          <a:noFill/>
        </p:spPr>
        <p:txBody>
          <a:bodyPr wrap="square">
            <a:spAutoFit/>
          </a:bodyPr>
          <a:lstStyle/>
          <a:p>
            <a:pPr algn="ctr"/>
            <a:r>
              <a:rPr lang="ru-RU" sz="2300" b="1" dirty="0">
                <a:solidFill>
                  <a:srgbClr val="FFFF00"/>
                </a:solidFill>
              </a:rPr>
              <a:t>ЧТО ТАКОЕ ФИНАНСОВАЯ ПИРАМИДА</a:t>
            </a:r>
            <a:endParaRPr lang="ru-BY" sz="2300" dirty="0">
              <a:solidFill>
                <a:srgbClr val="FFFF00"/>
              </a:solidFill>
            </a:endParaRPr>
          </a:p>
        </p:txBody>
      </p:sp>
      <p:sp>
        <p:nvSpPr>
          <p:cNvPr id="14" name="TextBox 13">
            <a:extLst>
              <a:ext uri="{FF2B5EF4-FFF2-40B4-BE49-F238E27FC236}">
                <a16:creationId xmlns:a16="http://schemas.microsoft.com/office/drawing/2014/main" id="{0B9F2394-3DE1-F596-F7F0-60FD4A7D6920}"/>
              </a:ext>
            </a:extLst>
          </p:cNvPr>
          <p:cNvSpPr txBox="1"/>
          <p:nvPr/>
        </p:nvSpPr>
        <p:spPr>
          <a:xfrm>
            <a:off x="107504" y="943313"/>
            <a:ext cx="5327455" cy="466281"/>
          </a:xfrm>
          <a:prstGeom prst="rect">
            <a:avLst/>
          </a:prstGeom>
          <a:noFill/>
        </p:spPr>
        <p:txBody>
          <a:bodyPr wrap="square">
            <a:spAutoFit/>
          </a:bodyPr>
          <a:lstStyle/>
          <a:p>
            <a:pPr algn="ctr" defTabSz="648000">
              <a:lnSpc>
                <a:spcPct val="80000"/>
              </a:lnSpc>
              <a:tabLst>
                <a:tab pos="216000" algn="l"/>
              </a:tabLst>
            </a:pPr>
            <a:r>
              <a:rPr lang="ru-RU" sz="1500" dirty="0"/>
              <a:t>Не прилагая никаких усилий, </a:t>
            </a:r>
          </a:p>
          <a:p>
            <a:pPr algn="ctr" defTabSz="648000">
              <a:lnSpc>
                <a:spcPct val="80000"/>
              </a:lnSpc>
              <a:tabLst>
                <a:tab pos="216000" algn="l"/>
              </a:tabLst>
            </a:pPr>
            <a:r>
              <a:rPr lang="ru-RU" sz="1500" dirty="0"/>
              <a:t>заработать большие деньги практически невозможно</a:t>
            </a:r>
            <a:endParaRPr lang="ru-BY" sz="1500" dirty="0"/>
          </a:p>
        </p:txBody>
      </p:sp>
      <p:graphicFrame>
        <p:nvGraphicFramePr>
          <p:cNvPr id="8" name="Объект 7">
            <a:extLst>
              <a:ext uri="{FF2B5EF4-FFF2-40B4-BE49-F238E27FC236}">
                <a16:creationId xmlns:a16="http://schemas.microsoft.com/office/drawing/2014/main" id="{F8EF78DB-8D98-B7E3-0F01-D249BE8BCC60}"/>
              </a:ext>
            </a:extLst>
          </p:cNvPr>
          <p:cNvGraphicFramePr>
            <a:graphicFrameLocks noChangeAspect="1"/>
          </p:cNvGraphicFramePr>
          <p:nvPr>
            <p:extLst>
              <p:ext uri="{D42A27DB-BD31-4B8C-83A1-F6EECF244321}">
                <p14:modId xmlns:p14="http://schemas.microsoft.com/office/powerpoint/2010/main" val="292827901"/>
              </p:ext>
            </p:extLst>
          </p:nvPr>
        </p:nvGraphicFramePr>
        <p:xfrm>
          <a:off x="5220072" y="1633536"/>
          <a:ext cx="3096344" cy="3339385"/>
        </p:xfrm>
        <a:graphic>
          <a:graphicData uri="http://schemas.openxmlformats.org/presentationml/2006/ole">
            <mc:AlternateContent xmlns:mc="http://schemas.openxmlformats.org/markup-compatibility/2006">
              <mc:Choice xmlns:v="urn:schemas-microsoft-com:vml" Requires="v">
                <p:oleObj spid="_x0000_s6179" name="CorelDRAW" r:id="rId6" imgW="3183339" imgH="3628471" progId="CorelDraw.Graphic.17">
                  <p:embed/>
                </p:oleObj>
              </mc:Choice>
              <mc:Fallback>
                <p:oleObj name="CorelDRAW" r:id="rId6" imgW="3183339" imgH="3628471" progId="CorelDraw.Graphic.17">
                  <p:embed/>
                  <p:pic>
                    <p:nvPicPr>
                      <p:cNvPr id="0" name=""/>
                      <p:cNvPicPr/>
                      <p:nvPr/>
                    </p:nvPicPr>
                    <p:blipFill>
                      <a:blip r:embed="rId7"/>
                      <a:stretch>
                        <a:fillRect/>
                      </a:stretch>
                    </p:blipFill>
                    <p:spPr>
                      <a:xfrm>
                        <a:off x="5220072" y="1633536"/>
                        <a:ext cx="3096344" cy="333938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A2B38BA2-09D8-E284-D2C4-DE5E5A1EFFE7}"/>
              </a:ext>
            </a:extLst>
          </p:cNvPr>
          <p:cNvSpPr txBox="1"/>
          <p:nvPr/>
        </p:nvSpPr>
        <p:spPr>
          <a:xfrm>
            <a:off x="5424666" y="1962091"/>
            <a:ext cx="2663728" cy="2682273"/>
          </a:xfrm>
          <a:prstGeom prst="rect">
            <a:avLst/>
          </a:prstGeom>
          <a:noFill/>
        </p:spPr>
        <p:txBody>
          <a:bodyPr wrap="square">
            <a:spAutoFit/>
          </a:bodyPr>
          <a:lstStyle/>
          <a:p>
            <a:pPr algn="ctr" defTabSz="648000">
              <a:lnSpc>
                <a:spcPct val="80000"/>
              </a:lnSpc>
              <a:tabLst>
                <a:tab pos="216000" algn="l"/>
              </a:tabLst>
            </a:pPr>
            <a:r>
              <a:rPr lang="ru-RU" sz="1500" b="1" dirty="0"/>
              <a:t>Вот признаки </a:t>
            </a:r>
          </a:p>
          <a:p>
            <a:pPr algn="ctr" defTabSz="648000">
              <a:lnSpc>
                <a:spcPct val="80000"/>
              </a:lnSpc>
              <a:tabLst>
                <a:tab pos="216000" algn="l"/>
              </a:tabLst>
            </a:pPr>
            <a:r>
              <a:rPr lang="ru-RU" sz="1500" b="1" dirty="0"/>
              <a:t>финансовой пирамиды:</a:t>
            </a:r>
          </a:p>
          <a:p>
            <a:pPr algn="ctr" defTabSz="648000">
              <a:lnSpc>
                <a:spcPct val="80000"/>
              </a:lnSpc>
              <a:tabLst>
                <a:tab pos="216000" algn="l"/>
              </a:tabLst>
            </a:pPr>
            <a:endParaRPr lang="ru-RU" sz="1500" dirty="0"/>
          </a:p>
          <a:p>
            <a:pPr algn="ctr" defTabSz="648000">
              <a:lnSpc>
                <a:spcPct val="80000"/>
              </a:lnSpc>
              <a:tabLst>
                <a:tab pos="216000" algn="l"/>
              </a:tabLst>
            </a:pPr>
            <a:r>
              <a:rPr lang="ru-RU" sz="1500" dirty="0"/>
              <a:t>Гарантированная </a:t>
            </a:r>
          </a:p>
          <a:p>
            <a:pPr algn="ctr" defTabSz="648000">
              <a:lnSpc>
                <a:spcPct val="80000"/>
              </a:lnSpc>
              <a:tabLst>
                <a:tab pos="216000" algn="l"/>
              </a:tabLst>
            </a:pPr>
            <a:r>
              <a:rPr lang="ru-RU" sz="1500" dirty="0"/>
              <a:t>высокая прибыль</a:t>
            </a:r>
          </a:p>
          <a:p>
            <a:pPr algn="ctr" defTabSz="648000">
              <a:lnSpc>
                <a:spcPct val="80000"/>
              </a:lnSpc>
              <a:tabLst>
                <a:tab pos="216000" algn="l"/>
              </a:tabLst>
            </a:pPr>
            <a:endParaRPr lang="ru-RU" sz="1500" dirty="0"/>
          </a:p>
          <a:p>
            <a:pPr algn="ctr" defTabSz="648000">
              <a:lnSpc>
                <a:spcPct val="80000"/>
              </a:lnSpc>
              <a:tabLst>
                <a:tab pos="216000" algn="l"/>
              </a:tabLst>
            </a:pPr>
            <a:r>
              <a:rPr lang="ru-RU" sz="1500" dirty="0"/>
              <a:t>Доход за счет привлечения </a:t>
            </a:r>
          </a:p>
          <a:p>
            <a:pPr algn="ctr" defTabSz="648000">
              <a:lnSpc>
                <a:spcPct val="80000"/>
              </a:lnSpc>
              <a:tabLst>
                <a:tab pos="216000" algn="l"/>
              </a:tabLst>
            </a:pPr>
            <a:r>
              <a:rPr lang="ru-RU" sz="1500" dirty="0"/>
              <a:t>новых вкладчиков</a:t>
            </a:r>
          </a:p>
          <a:p>
            <a:pPr algn="ctr" defTabSz="648000">
              <a:lnSpc>
                <a:spcPct val="80000"/>
              </a:lnSpc>
              <a:tabLst>
                <a:tab pos="216000" algn="l"/>
              </a:tabLst>
            </a:pPr>
            <a:endParaRPr lang="ru-RU" sz="1500" dirty="0"/>
          </a:p>
          <a:p>
            <a:pPr algn="ctr" defTabSz="648000">
              <a:lnSpc>
                <a:spcPct val="80000"/>
              </a:lnSpc>
              <a:tabLst>
                <a:tab pos="216000" algn="l"/>
              </a:tabLst>
            </a:pPr>
            <a:r>
              <a:rPr lang="ru-RU" sz="1500" dirty="0"/>
              <a:t>Отсутствие прозрачности</a:t>
            </a:r>
          </a:p>
          <a:p>
            <a:pPr algn="ctr" defTabSz="648000">
              <a:lnSpc>
                <a:spcPct val="80000"/>
              </a:lnSpc>
              <a:tabLst>
                <a:tab pos="216000" algn="l"/>
              </a:tabLst>
            </a:pPr>
            <a:endParaRPr lang="ru-RU" sz="1500" dirty="0"/>
          </a:p>
          <a:p>
            <a:pPr algn="ctr" defTabSz="648000">
              <a:lnSpc>
                <a:spcPct val="80000"/>
              </a:lnSpc>
              <a:tabLst>
                <a:tab pos="216000" algn="l"/>
              </a:tabLst>
            </a:pPr>
            <a:r>
              <a:rPr lang="ru-RU" sz="1500" dirty="0"/>
              <a:t>Ненадежный договор</a:t>
            </a:r>
          </a:p>
          <a:p>
            <a:pPr algn="ctr" defTabSz="648000">
              <a:lnSpc>
                <a:spcPct val="80000"/>
              </a:lnSpc>
              <a:tabLst>
                <a:tab pos="216000" algn="l"/>
              </a:tabLst>
            </a:pPr>
            <a:endParaRPr lang="ru-RU" sz="1500" dirty="0"/>
          </a:p>
          <a:p>
            <a:pPr algn="ctr" defTabSz="648000">
              <a:lnSpc>
                <a:spcPct val="80000"/>
              </a:lnSpc>
              <a:tabLst>
                <a:tab pos="216000" algn="l"/>
              </a:tabLst>
            </a:pPr>
            <a:r>
              <a:rPr lang="ru-RU" sz="1500" dirty="0"/>
              <a:t>Агрессивная реклама</a:t>
            </a:r>
            <a:endParaRPr lang="ru-BY" sz="1500" dirty="0"/>
          </a:p>
        </p:txBody>
      </p:sp>
    </p:spTree>
    <p:extLst>
      <p:ext uri="{BB962C8B-B14F-4D97-AF65-F5344CB8AC3E}">
        <p14:creationId xmlns:p14="http://schemas.microsoft.com/office/powerpoint/2010/main" val="2053437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2FEDA-B96B-6DB2-28A9-CA9155FDE80E}"/>
            </a:ext>
          </a:extLst>
        </p:cNvPr>
        <p:cNvGrpSpPr/>
        <p:nvPr/>
      </p:nvGrpSpPr>
      <p:grpSpPr>
        <a:xfrm>
          <a:off x="0" y="0"/>
          <a:ext cx="0" cy="0"/>
          <a:chOff x="0" y="0"/>
          <a:chExt cx="0" cy="0"/>
        </a:xfrm>
      </p:grpSpPr>
      <p:pic>
        <p:nvPicPr>
          <p:cNvPr id="10" name="Рисунок 9">
            <a:extLst>
              <a:ext uri="{FF2B5EF4-FFF2-40B4-BE49-F238E27FC236}">
                <a16:creationId xmlns:a16="http://schemas.microsoft.com/office/drawing/2014/main" id="{5A8A035B-AD88-D7F4-6569-ED4635F07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E9000D5C-883C-00FA-64A3-8BC1E3D115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717569C3-270C-8A91-C4A3-20A8AA67E40F}"/>
              </a:ext>
            </a:extLst>
          </p:cNvPr>
          <p:cNvSpPr txBox="1"/>
          <p:nvPr/>
        </p:nvSpPr>
        <p:spPr>
          <a:xfrm>
            <a:off x="1736811" y="120527"/>
            <a:ext cx="5670376" cy="446276"/>
          </a:xfrm>
          <a:prstGeom prst="rect">
            <a:avLst/>
          </a:prstGeom>
          <a:noFill/>
        </p:spPr>
        <p:txBody>
          <a:bodyPr wrap="square">
            <a:spAutoFit/>
          </a:bodyPr>
          <a:lstStyle/>
          <a:p>
            <a:pPr algn="ctr"/>
            <a:r>
              <a:rPr lang="ru-RU" sz="2300" b="1" dirty="0">
                <a:solidFill>
                  <a:srgbClr val="FFFF00"/>
                </a:solidFill>
              </a:rPr>
              <a:t>ПРИВЫЧКА ЗАИМСТВОВАТЬ РАЗУМНО</a:t>
            </a:r>
            <a:endParaRPr lang="ru-BY" sz="2300" dirty="0">
              <a:solidFill>
                <a:srgbClr val="FFFF00"/>
              </a:solidFill>
            </a:endParaRPr>
          </a:p>
        </p:txBody>
      </p:sp>
      <p:sp>
        <p:nvSpPr>
          <p:cNvPr id="14" name="TextBox 13">
            <a:extLst>
              <a:ext uri="{FF2B5EF4-FFF2-40B4-BE49-F238E27FC236}">
                <a16:creationId xmlns:a16="http://schemas.microsoft.com/office/drawing/2014/main" id="{BD3FA31F-4ADB-A9DD-0AB4-DD224446B8D3}"/>
              </a:ext>
            </a:extLst>
          </p:cNvPr>
          <p:cNvSpPr txBox="1"/>
          <p:nvPr/>
        </p:nvSpPr>
        <p:spPr>
          <a:xfrm>
            <a:off x="1307331" y="721024"/>
            <a:ext cx="358903" cy="445635"/>
          </a:xfrm>
          <a:prstGeom prst="rect">
            <a:avLst/>
          </a:prstGeom>
          <a:noFill/>
        </p:spPr>
        <p:txBody>
          <a:bodyPr wrap="square">
            <a:spAutoFit/>
          </a:bodyPr>
          <a:lstStyle/>
          <a:p>
            <a:pPr algn="ctr" defTabSz="648000">
              <a:lnSpc>
                <a:spcPct val="80000"/>
              </a:lnSpc>
              <a:tabLst>
                <a:tab pos="216000" algn="l"/>
              </a:tabLst>
            </a:pPr>
            <a:r>
              <a:rPr lang="ru-RU" sz="2800" dirty="0"/>
              <a:t>?</a:t>
            </a:r>
            <a:endParaRPr lang="ru-BY" sz="2800" dirty="0"/>
          </a:p>
        </p:txBody>
      </p:sp>
      <p:sp>
        <p:nvSpPr>
          <p:cNvPr id="9" name="TextBox 8">
            <a:extLst>
              <a:ext uri="{FF2B5EF4-FFF2-40B4-BE49-F238E27FC236}">
                <a16:creationId xmlns:a16="http://schemas.microsoft.com/office/drawing/2014/main" id="{E6379642-0609-D82C-AE6E-575982120CF2}"/>
              </a:ext>
            </a:extLst>
          </p:cNvPr>
          <p:cNvSpPr txBox="1"/>
          <p:nvPr/>
        </p:nvSpPr>
        <p:spPr>
          <a:xfrm>
            <a:off x="2871758" y="987574"/>
            <a:ext cx="3400482" cy="3420936"/>
          </a:xfrm>
          <a:prstGeom prst="rect">
            <a:avLst/>
          </a:prstGeom>
          <a:noFill/>
        </p:spPr>
        <p:txBody>
          <a:bodyPr wrap="square">
            <a:spAutoFit/>
          </a:bodyPr>
          <a:lstStyle/>
          <a:p>
            <a:pPr algn="ctr" defTabSz="648000">
              <a:lnSpc>
                <a:spcPct val="80000"/>
              </a:lnSpc>
              <a:tabLst>
                <a:tab pos="216000" algn="l"/>
              </a:tabLst>
            </a:pPr>
            <a:r>
              <a:rPr lang="ru-RU" sz="1500" b="1" dirty="0"/>
              <a:t>Правила разумного заимствования:</a:t>
            </a:r>
          </a:p>
          <a:p>
            <a:pPr algn="ctr" defTabSz="648000">
              <a:lnSpc>
                <a:spcPct val="80000"/>
              </a:lnSpc>
              <a:tabLst>
                <a:tab pos="216000" algn="l"/>
              </a:tabLst>
            </a:pPr>
            <a:endParaRPr lang="ru-RU" sz="1500" b="1" dirty="0"/>
          </a:p>
          <a:p>
            <a:pPr algn="ctr" defTabSz="648000">
              <a:lnSpc>
                <a:spcPct val="80000"/>
              </a:lnSpc>
              <a:tabLst>
                <a:tab pos="216000" algn="l"/>
              </a:tabLst>
            </a:pPr>
            <a:r>
              <a:rPr lang="ru-RU" sz="1500" dirty="0"/>
              <a:t>1. Подумайте, действительно </a:t>
            </a:r>
          </a:p>
          <a:p>
            <a:pPr algn="ctr" defTabSz="648000">
              <a:lnSpc>
                <a:spcPct val="80000"/>
              </a:lnSpc>
              <a:tabLst>
                <a:tab pos="216000" algn="l"/>
              </a:tabLst>
            </a:pPr>
            <a:r>
              <a:rPr lang="ru-RU" sz="1500" dirty="0"/>
              <a:t>ли вам нужен кредит</a:t>
            </a:r>
          </a:p>
          <a:p>
            <a:pPr algn="ctr" defTabSz="648000">
              <a:lnSpc>
                <a:spcPct val="80000"/>
              </a:lnSpc>
              <a:tabLst>
                <a:tab pos="216000" algn="l"/>
              </a:tabLst>
            </a:pPr>
            <a:endParaRPr lang="ru-RU" sz="1500" dirty="0"/>
          </a:p>
          <a:p>
            <a:pPr algn="ctr" defTabSz="648000">
              <a:lnSpc>
                <a:spcPct val="80000"/>
              </a:lnSpc>
              <a:tabLst>
                <a:tab pos="216000" algn="l"/>
              </a:tabLst>
            </a:pPr>
            <a:r>
              <a:rPr lang="ru-RU" sz="1500" dirty="0"/>
              <a:t>2. Руководствуйтесь принципом </a:t>
            </a:r>
          </a:p>
          <a:p>
            <a:pPr algn="ctr" defTabSz="648000">
              <a:lnSpc>
                <a:spcPct val="80000"/>
              </a:lnSpc>
              <a:tabLst>
                <a:tab pos="216000" algn="l"/>
              </a:tabLst>
            </a:pPr>
            <a:r>
              <a:rPr lang="ru-RU" sz="1500" dirty="0"/>
              <a:t>«могу - не могу», а не «хочу - не хочу»</a:t>
            </a:r>
          </a:p>
          <a:p>
            <a:pPr algn="ctr" defTabSz="648000">
              <a:lnSpc>
                <a:spcPct val="80000"/>
              </a:lnSpc>
              <a:tabLst>
                <a:tab pos="216000" algn="l"/>
              </a:tabLst>
            </a:pPr>
            <a:endParaRPr lang="ru-RU" sz="1500" dirty="0"/>
          </a:p>
          <a:p>
            <a:pPr algn="ctr" defTabSz="648000">
              <a:lnSpc>
                <a:spcPct val="80000"/>
              </a:lnSpc>
              <a:tabLst>
                <a:tab pos="216000" algn="l"/>
              </a:tabLst>
            </a:pPr>
            <a:r>
              <a:rPr lang="ru-RU" sz="1500" dirty="0"/>
              <a:t>3. Учтите все возможные риски</a:t>
            </a:r>
          </a:p>
          <a:p>
            <a:pPr algn="ctr" defTabSz="648000">
              <a:lnSpc>
                <a:spcPct val="80000"/>
              </a:lnSpc>
              <a:tabLst>
                <a:tab pos="216000" algn="l"/>
              </a:tabLst>
            </a:pPr>
            <a:endParaRPr lang="ru-RU" sz="1500" dirty="0"/>
          </a:p>
          <a:p>
            <a:pPr algn="ctr" defTabSz="648000">
              <a:lnSpc>
                <a:spcPct val="80000"/>
              </a:lnSpc>
              <a:tabLst>
                <a:tab pos="216000" algn="l"/>
              </a:tabLst>
            </a:pPr>
            <a:r>
              <a:rPr lang="ru-RU" sz="1500" dirty="0"/>
              <a:t>4. Посчитайте, во сколько в итоге </a:t>
            </a:r>
          </a:p>
          <a:p>
            <a:pPr algn="ctr" defTabSz="648000">
              <a:lnSpc>
                <a:spcPct val="80000"/>
              </a:lnSpc>
              <a:tabLst>
                <a:tab pos="216000" algn="l"/>
              </a:tabLst>
            </a:pPr>
            <a:r>
              <a:rPr lang="ru-RU" sz="1500" dirty="0"/>
              <a:t>вам обойдется купленная вещь</a:t>
            </a:r>
          </a:p>
          <a:p>
            <a:pPr algn="ctr" defTabSz="648000">
              <a:lnSpc>
                <a:spcPct val="80000"/>
              </a:lnSpc>
              <a:tabLst>
                <a:tab pos="216000" algn="l"/>
              </a:tabLst>
            </a:pPr>
            <a:endParaRPr lang="ru-RU" sz="1500" dirty="0"/>
          </a:p>
          <a:p>
            <a:pPr algn="ctr" defTabSz="648000">
              <a:lnSpc>
                <a:spcPct val="80000"/>
              </a:lnSpc>
              <a:tabLst>
                <a:tab pos="216000" algn="l"/>
              </a:tabLst>
            </a:pPr>
            <a:r>
              <a:rPr lang="ru-RU" sz="1500" dirty="0"/>
              <a:t>5. Не берите кредит в первом попавшемся банке</a:t>
            </a:r>
          </a:p>
          <a:p>
            <a:pPr algn="ctr" defTabSz="648000">
              <a:lnSpc>
                <a:spcPct val="80000"/>
              </a:lnSpc>
              <a:tabLst>
                <a:tab pos="216000" algn="l"/>
              </a:tabLst>
            </a:pPr>
            <a:endParaRPr lang="ru-RU" sz="1500" dirty="0"/>
          </a:p>
          <a:p>
            <a:pPr algn="ctr" defTabSz="648000">
              <a:lnSpc>
                <a:spcPct val="80000"/>
              </a:lnSpc>
              <a:tabLst>
                <a:tab pos="216000" algn="l"/>
              </a:tabLst>
            </a:pPr>
            <a:r>
              <a:rPr lang="ru-RU" sz="1500" dirty="0"/>
              <a:t>6. Внимательно изучите весь </a:t>
            </a:r>
          </a:p>
          <a:p>
            <a:pPr algn="ctr" defTabSz="648000">
              <a:lnSpc>
                <a:spcPct val="80000"/>
              </a:lnSpc>
              <a:tabLst>
                <a:tab pos="216000" algn="l"/>
              </a:tabLst>
            </a:pPr>
            <a:r>
              <a:rPr lang="ru-RU" sz="1500" dirty="0"/>
              <a:t>текст кредитного договора</a:t>
            </a:r>
          </a:p>
        </p:txBody>
      </p:sp>
      <p:sp>
        <p:nvSpPr>
          <p:cNvPr id="6" name="TextBox 5">
            <a:extLst>
              <a:ext uri="{FF2B5EF4-FFF2-40B4-BE49-F238E27FC236}">
                <a16:creationId xmlns:a16="http://schemas.microsoft.com/office/drawing/2014/main" id="{C7DD9BB3-6046-954D-3164-02FDFE7D9D53}"/>
              </a:ext>
            </a:extLst>
          </p:cNvPr>
          <p:cNvSpPr txBox="1"/>
          <p:nvPr/>
        </p:nvSpPr>
        <p:spPr>
          <a:xfrm>
            <a:off x="6372200" y="1047734"/>
            <a:ext cx="2520280" cy="1204945"/>
          </a:xfrm>
          <a:prstGeom prst="rect">
            <a:avLst/>
          </a:prstGeom>
          <a:noFill/>
        </p:spPr>
        <p:txBody>
          <a:bodyPr wrap="square">
            <a:spAutoFit/>
          </a:bodyPr>
          <a:lstStyle/>
          <a:p>
            <a:pPr algn="ctr" defTabSz="648000">
              <a:lnSpc>
                <a:spcPct val="80000"/>
              </a:lnSpc>
              <a:tabLst>
                <a:tab pos="216000" algn="l"/>
              </a:tabLst>
            </a:pPr>
            <a:r>
              <a:rPr lang="ru-RU" sz="1500" dirty="0"/>
              <a:t>Не берите кредит </a:t>
            </a:r>
          </a:p>
          <a:p>
            <a:pPr algn="ctr" defTabSz="648000">
              <a:lnSpc>
                <a:spcPct val="80000"/>
              </a:lnSpc>
              <a:tabLst>
                <a:tab pos="216000" algn="l"/>
              </a:tabLst>
            </a:pPr>
            <a:r>
              <a:rPr lang="ru-RU" sz="1500" dirty="0"/>
              <a:t>для другого человека, </a:t>
            </a:r>
          </a:p>
          <a:p>
            <a:pPr algn="ctr" defTabSz="648000">
              <a:lnSpc>
                <a:spcPct val="80000"/>
              </a:lnSpc>
              <a:tabLst>
                <a:tab pos="216000" algn="l"/>
              </a:tabLst>
            </a:pPr>
            <a:r>
              <a:rPr lang="ru-RU" sz="1500" dirty="0"/>
              <a:t>ради инвестиций </a:t>
            </a:r>
          </a:p>
          <a:p>
            <a:pPr algn="ctr" defTabSz="648000">
              <a:lnSpc>
                <a:spcPct val="80000"/>
              </a:lnSpc>
              <a:tabLst>
                <a:tab pos="216000" algn="l"/>
              </a:tabLst>
            </a:pPr>
            <a:r>
              <a:rPr lang="ru-RU" sz="1500" dirty="0"/>
              <a:t>или для покупки вещей, </a:t>
            </a:r>
          </a:p>
          <a:p>
            <a:pPr algn="ctr" defTabSz="648000">
              <a:lnSpc>
                <a:spcPct val="80000"/>
              </a:lnSpc>
              <a:tabLst>
                <a:tab pos="216000" algn="l"/>
              </a:tabLst>
            </a:pPr>
            <a:r>
              <a:rPr lang="ru-RU" sz="1500" dirty="0"/>
              <a:t>в которых нет необходимости!</a:t>
            </a:r>
          </a:p>
        </p:txBody>
      </p:sp>
    </p:spTree>
    <p:extLst>
      <p:ext uri="{BB962C8B-B14F-4D97-AF65-F5344CB8AC3E}">
        <p14:creationId xmlns:p14="http://schemas.microsoft.com/office/powerpoint/2010/main" val="2250091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5161F-64F5-B3C9-A41C-845079C79AFE}"/>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1031EEA6-A431-DE14-25BF-D261ADD6E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1F27CB2F-D39A-1D77-B567-B09A295704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560003A3-D5B4-724B-E909-54106A6C73F7}"/>
              </a:ext>
            </a:extLst>
          </p:cNvPr>
          <p:cNvSpPr txBox="1"/>
          <p:nvPr/>
        </p:nvSpPr>
        <p:spPr>
          <a:xfrm>
            <a:off x="1736811" y="120527"/>
            <a:ext cx="5670376" cy="446276"/>
          </a:xfrm>
          <a:prstGeom prst="rect">
            <a:avLst/>
          </a:prstGeom>
          <a:noFill/>
        </p:spPr>
        <p:txBody>
          <a:bodyPr wrap="square">
            <a:spAutoFit/>
          </a:bodyPr>
          <a:lstStyle/>
          <a:p>
            <a:pPr algn="ctr"/>
            <a:r>
              <a:rPr lang="ru-RU" sz="2300" b="1" dirty="0">
                <a:solidFill>
                  <a:srgbClr val="FFFF00"/>
                </a:solidFill>
              </a:rPr>
              <a:t>ПРИВЫЧКА МЫСЛИТЬ КРИТИЧЕСКИ</a:t>
            </a:r>
            <a:endParaRPr lang="ru-BY" sz="2300" dirty="0">
              <a:solidFill>
                <a:srgbClr val="FFFF00"/>
              </a:solidFill>
            </a:endParaRPr>
          </a:p>
        </p:txBody>
      </p:sp>
      <p:sp>
        <p:nvSpPr>
          <p:cNvPr id="9" name="TextBox 8">
            <a:extLst>
              <a:ext uri="{FF2B5EF4-FFF2-40B4-BE49-F238E27FC236}">
                <a16:creationId xmlns:a16="http://schemas.microsoft.com/office/drawing/2014/main" id="{E4B0DFE7-39AD-6E2B-8955-5F0CFC0F1831}"/>
              </a:ext>
            </a:extLst>
          </p:cNvPr>
          <p:cNvSpPr txBox="1"/>
          <p:nvPr/>
        </p:nvSpPr>
        <p:spPr>
          <a:xfrm>
            <a:off x="2533746" y="987574"/>
            <a:ext cx="4076506" cy="2190471"/>
          </a:xfrm>
          <a:prstGeom prst="rect">
            <a:avLst/>
          </a:prstGeom>
          <a:noFill/>
        </p:spPr>
        <p:txBody>
          <a:bodyPr wrap="square">
            <a:spAutoFit/>
          </a:bodyPr>
          <a:lstStyle/>
          <a:p>
            <a:pPr algn="ctr" defTabSz="648000">
              <a:lnSpc>
                <a:spcPct val="80000"/>
              </a:lnSpc>
              <a:tabLst>
                <a:tab pos="216000" algn="l"/>
              </a:tabLst>
            </a:pPr>
            <a:r>
              <a:rPr lang="ru-RU" sz="1700" b="1" dirty="0"/>
              <a:t>Как развить критическое мышление:</a:t>
            </a:r>
          </a:p>
          <a:p>
            <a:pPr algn="ctr" defTabSz="648000">
              <a:lnSpc>
                <a:spcPct val="80000"/>
              </a:lnSpc>
              <a:tabLst>
                <a:tab pos="216000" algn="l"/>
              </a:tabLst>
            </a:pPr>
            <a:endParaRPr lang="ru-RU" sz="1700" dirty="0"/>
          </a:p>
          <a:p>
            <a:pPr algn="ctr" defTabSz="648000">
              <a:lnSpc>
                <a:spcPct val="80000"/>
              </a:lnSpc>
              <a:tabLst>
                <a:tab pos="216000" algn="l"/>
              </a:tabLst>
            </a:pPr>
            <a:endParaRPr lang="ru-RU" sz="1700" dirty="0"/>
          </a:p>
          <a:p>
            <a:pPr algn="ctr" defTabSz="648000">
              <a:lnSpc>
                <a:spcPct val="80000"/>
              </a:lnSpc>
              <a:tabLst>
                <a:tab pos="216000" algn="l"/>
              </a:tabLst>
            </a:pPr>
            <a:r>
              <a:rPr lang="ru-RU" sz="1700" dirty="0"/>
              <a:t>Научитесь выделять главное</a:t>
            </a:r>
          </a:p>
          <a:p>
            <a:pPr algn="ctr" defTabSz="648000">
              <a:lnSpc>
                <a:spcPct val="80000"/>
              </a:lnSpc>
              <a:tabLst>
                <a:tab pos="216000" algn="l"/>
              </a:tabLst>
            </a:pPr>
            <a:endParaRPr lang="ru-RU" sz="1700" dirty="0"/>
          </a:p>
          <a:p>
            <a:pPr defTabSz="648000">
              <a:lnSpc>
                <a:spcPct val="80000"/>
              </a:lnSpc>
              <a:tabLst>
                <a:tab pos="216000" algn="l"/>
              </a:tabLst>
            </a:pPr>
            <a:r>
              <a:rPr lang="ru-RU" sz="1700" dirty="0"/>
              <a:t>		Отличайте мнение от факта</a:t>
            </a:r>
          </a:p>
          <a:p>
            <a:pPr algn="ctr" defTabSz="648000">
              <a:lnSpc>
                <a:spcPct val="80000"/>
              </a:lnSpc>
              <a:tabLst>
                <a:tab pos="216000" algn="l"/>
              </a:tabLst>
            </a:pPr>
            <a:endParaRPr lang="ru-RU" sz="1700" dirty="0"/>
          </a:p>
          <a:p>
            <a:pPr algn="ctr" defTabSz="648000">
              <a:lnSpc>
                <a:spcPct val="80000"/>
              </a:lnSpc>
              <a:tabLst>
                <a:tab pos="216000" algn="l"/>
              </a:tabLst>
            </a:pPr>
            <a:r>
              <a:rPr lang="ru-RU" sz="1700" dirty="0"/>
              <a:t> 	Перепроверяйте информацию</a:t>
            </a:r>
          </a:p>
          <a:p>
            <a:pPr algn="ctr" defTabSz="648000">
              <a:lnSpc>
                <a:spcPct val="80000"/>
              </a:lnSpc>
              <a:tabLst>
                <a:tab pos="216000" algn="l"/>
              </a:tabLst>
            </a:pPr>
            <a:endParaRPr lang="ru-RU" sz="1700" dirty="0"/>
          </a:p>
          <a:p>
            <a:pPr defTabSz="648000">
              <a:lnSpc>
                <a:spcPct val="80000"/>
              </a:lnSpc>
              <a:tabLst>
                <a:tab pos="216000" algn="l"/>
              </a:tabLst>
            </a:pPr>
            <a:r>
              <a:rPr lang="ru-RU" sz="1700" dirty="0"/>
              <a:t>		Будьте в курсе событий</a:t>
            </a:r>
          </a:p>
        </p:txBody>
      </p:sp>
      <p:graphicFrame>
        <p:nvGraphicFramePr>
          <p:cNvPr id="6" name="Объект 5">
            <a:extLst>
              <a:ext uri="{FF2B5EF4-FFF2-40B4-BE49-F238E27FC236}">
                <a16:creationId xmlns:a16="http://schemas.microsoft.com/office/drawing/2014/main" id="{4E57AC5D-4B42-4F5F-8993-D86119C153EB}"/>
              </a:ext>
            </a:extLst>
          </p:cNvPr>
          <p:cNvGraphicFramePr>
            <a:graphicFrameLocks noChangeAspect="1"/>
          </p:cNvGraphicFramePr>
          <p:nvPr>
            <p:extLst>
              <p:ext uri="{D42A27DB-BD31-4B8C-83A1-F6EECF244321}">
                <p14:modId xmlns:p14="http://schemas.microsoft.com/office/powerpoint/2010/main" val="1357669024"/>
              </p:ext>
            </p:extLst>
          </p:nvPr>
        </p:nvGraphicFramePr>
        <p:xfrm>
          <a:off x="2987822" y="1650126"/>
          <a:ext cx="188913" cy="196850"/>
        </p:xfrm>
        <a:graphic>
          <a:graphicData uri="http://schemas.openxmlformats.org/presentationml/2006/ole">
            <mc:AlternateContent xmlns:mc="http://schemas.openxmlformats.org/markup-compatibility/2006">
              <mc:Choice xmlns:v="urn:schemas-microsoft-com:vml" Requires="v">
                <p:oleObj spid="_x0000_s13447" name="CorelDRAW" r:id="rId6" imgW="188631" imgH="197295" progId="CorelDraw.Graphic.17">
                  <p:embed/>
                </p:oleObj>
              </mc:Choice>
              <mc:Fallback>
                <p:oleObj name="CorelDRAW" r:id="rId6" imgW="188631" imgH="197295" progId="CorelDraw.Graphic.17">
                  <p:embed/>
                  <p:pic>
                    <p:nvPicPr>
                      <p:cNvPr id="8" name="Объект 7">
                        <a:extLst>
                          <a:ext uri="{FF2B5EF4-FFF2-40B4-BE49-F238E27FC236}">
                            <a16:creationId xmlns:a16="http://schemas.microsoft.com/office/drawing/2014/main" id="{A816D3F6-E445-A76C-6A7A-28618C97B4FF}"/>
                          </a:ext>
                        </a:extLst>
                      </p:cNvPr>
                      <p:cNvPicPr/>
                      <p:nvPr/>
                    </p:nvPicPr>
                    <p:blipFill>
                      <a:blip r:embed="rId7"/>
                      <a:stretch>
                        <a:fillRect/>
                      </a:stretch>
                    </p:blipFill>
                    <p:spPr>
                      <a:xfrm>
                        <a:off x="2987822" y="1650126"/>
                        <a:ext cx="188913" cy="196850"/>
                      </a:xfrm>
                      <a:prstGeom prst="rect">
                        <a:avLst/>
                      </a:prstGeom>
                    </p:spPr>
                  </p:pic>
                </p:oleObj>
              </mc:Fallback>
            </mc:AlternateContent>
          </a:graphicData>
        </a:graphic>
      </p:graphicFrame>
      <p:graphicFrame>
        <p:nvGraphicFramePr>
          <p:cNvPr id="7" name="Объект 6">
            <a:extLst>
              <a:ext uri="{FF2B5EF4-FFF2-40B4-BE49-F238E27FC236}">
                <a16:creationId xmlns:a16="http://schemas.microsoft.com/office/drawing/2014/main" id="{FA2D10E4-DB23-4274-A6FA-814D9D4AD220}"/>
              </a:ext>
            </a:extLst>
          </p:cNvPr>
          <p:cNvGraphicFramePr>
            <a:graphicFrameLocks noChangeAspect="1"/>
          </p:cNvGraphicFramePr>
          <p:nvPr>
            <p:extLst>
              <p:ext uri="{D42A27DB-BD31-4B8C-83A1-F6EECF244321}">
                <p14:modId xmlns:p14="http://schemas.microsoft.com/office/powerpoint/2010/main" val="44588949"/>
              </p:ext>
            </p:extLst>
          </p:nvPr>
        </p:nvGraphicFramePr>
        <p:xfrm>
          <a:off x="2970434" y="2084538"/>
          <a:ext cx="188913" cy="196850"/>
        </p:xfrm>
        <a:graphic>
          <a:graphicData uri="http://schemas.openxmlformats.org/presentationml/2006/ole">
            <mc:AlternateContent xmlns:mc="http://schemas.openxmlformats.org/markup-compatibility/2006">
              <mc:Choice xmlns:v="urn:schemas-microsoft-com:vml" Requires="v">
                <p:oleObj spid="_x0000_s13448" name="CorelDRAW" r:id="rId6" imgW="188631" imgH="197295" progId="CorelDraw.Graphic.17">
                  <p:embed/>
                </p:oleObj>
              </mc:Choice>
              <mc:Fallback>
                <p:oleObj name="CorelDRAW" r:id="rId6" imgW="188631" imgH="197295" progId="CorelDraw.Graphic.17">
                  <p:embed/>
                  <p:pic>
                    <p:nvPicPr>
                      <p:cNvPr id="8" name="Объект 7">
                        <a:extLst>
                          <a:ext uri="{FF2B5EF4-FFF2-40B4-BE49-F238E27FC236}">
                            <a16:creationId xmlns:a16="http://schemas.microsoft.com/office/drawing/2014/main" id="{A816D3F6-E445-A76C-6A7A-28618C97B4FF}"/>
                          </a:ext>
                        </a:extLst>
                      </p:cNvPr>
                      <p:cNvPicPr/>
                      <p:nvPr/>
                    </p:nvPicPr>
                    <p:blipFill>
                      <a:blip r:embed="rId7"/>
                      <a:stretch>
                        <a:fillRect/>
                      </a:stretch>
                    </p:blipFill>
                    <p:spPr>
                      <a:xfrm>
                        <a:off x="2970434" y="2084538"/>
                        <a:ext cx="188913" cy="196850"/>
                      </a:xfrm>
                      <a:prstGeom prst="rect">
                        <a:avLst/>
                      </a:prstGeom>
                    </p:spPr>
                  </p:pic>
                </p:oleObj>
              </mc:Fallback>
            </mc:AlternateContent>
          </a:graphicData>
        </a:graphic>
      </p:graphicFrame>
      <p:graphicFrame>
        <p:nvGraphicFramePr>
          <p:cNvPr id="8" name="Объект 7">
            <a:extLst>
              <a:ext uri="{FF2B5EF4-FFF2-40B4-BE49-F238E27FC236}">
                <a16:creationId xmlns:a16="http://schemas.microsoft.com/office/drawing/2014/main" id="{82CEE2E5-D019-415B-AD80-DC142AF47BFF}"/>
              </a:ext>
            </a:extLst>
          </p:cNvPr>
          <p:cNvGraphicFramePr>
            <a:graphicFrameLocks noChangeAspect="1"/>
          </p:cNvGraphicFramePr>
          <p:nvPr>
            <p:extLst>
              <p:ext uri="{D42A27DB-BD31-4B8C-83A1-F6EECF244321}">
                <p14:modId xmlns:p14="http://schemas.microsoft.com/office/powerpoint/2010/main" val="2465500323"/>
              </p:ext>
            </p:extLst>
          </p:nvPr>
        </p:nvGraphicFramePr>
        <p:xfrm>
          <a:off x="2970434" y="2512127"/>
          <a:ext cx="188913" cy="196850"/>
        </p:xfrm>
        <a:graphic>
          <a:graphicData uri="http://schemas.openxmlformats.org/presentationml/2006/ole">
            <mc:AlternateContent xmlns:mc="http://schemas.openxmlformats.org/markup-compatibility/2006">
              <mc:Choice xmlns:v="urn:schemas-microsoft-com:vml" Requires="v">
                <p:oleObj spid="_x0000_s13449" name="CorelDRAW" r:id="rId6" imgW="188631" imgH="197295" progId="CorelDraw.Graphic.17">
                  <p:embed/>
                </p:oleObj>
              </mc:Choice>
              <mc:Fallback>
                <p:oleObj name="CorelDRAW" r:id="rId6" imgW="188631" imgH="197295" progId="CorelDraw.Graphic.17">
                  <p:embed/>
                  <p:pic>
                    <p:nvPicPr>
                      <p:cNvPr id="8" name="Объект 7">
                        <a:extLst>
                          <a:ext uri="{FF2B5EF4-FFF2-40B4-BE49-F238E27FC236}">
                            <a16:creationId xmlns:a16="http://schemas.microsoft.com/office/drawing/2014/main" id="{A816D3F6-E445-A76C-6A7A-28618C97B4FF}"/>
                          </a:ext>
                        </a:extLst>
                      </p:cNvPr>
                      <p:cNvPicPr/>
                      <p:nvPr/>
                    </p:nvPicPr>
                    <p:blipFill>
                      <a:blip r:embed="rId7"/>
                      <a:stretch>
                        <a:fillRect/>
                      </a:stretch>
                    </p:blipFill>
                    <p:spPr>
                      <a:xfrm>
                        <a:off x="2970434" y="2512127"/>
                        <a:ext cx="188913" cy="196850"/>
                      </a:xfrm>
                      <a:prstGeom prst="rect">
                        <a:avLst/>
                      </a:prstGeom>
                    </p:spPr>
                  </p:pic>
                </p:oleObj>
              </mc:Fallback>
            </mc:AlternateContent>
          </a:graphicData>
        </a:graphic>
      </p:graphicFrame>
      <p:graphicFrame>
        <p:nvGraphicFramePr>
          <p:cNvPr id="10" name="Объект 9">
            <a:extLst>
              <a:ext uri="{FF2B5EF4-FFF2-40B4-BE49-F238E27FC236}">
                <a16:creationId xmlns:a16="http://schemas.microsoft.com/office/drawing/2014/main" id="{D374B2CE-AC8D-40FF-AF66-CCAE80616B1D}"/>
              </a:ext>
            </a:extLst>
          </p:cNvPr>
          <p:cNvGraphicFramePr>
            <a:graphicFrameLocks noChangeAspect="1"/>
          </p:cNvGraphicFramePr>
          <p:nvPr>
            <p:extLst>
              <p:ext uri="{D42A27DB-BD31-4B8C-83A1-F6EECF244321}">
                <p14:modId xmlns:p14="http://schemas.microsoft.com/office/powerpoint/2010/main" val="3522467448"/>
              </p:ext>
            </p:extLst>
          </p:nvPr>
        </p:nvGraphicFramePr>
        <p:xfrm>
          <a:off x="2987823" y="2878043"/>
          <a:ext cx="188913" cy="196850"/>
        </p:xfrm>
        <a:graphic>
          <a:graphicData uri="http://schemas.openxmlformats.org/presentationml/2006/ole">
            <mc:AlternateContent xmlns:mc="http://schemas.openxmlformats.org/markup-compatibility/2006">
              <mc:Choice xmlns:v="urn:schemas-microsoft-com:vml" Requires="v">
                <p:oleObj spid="_x0000_s13450" name="CorelDRAW" r:id="rId6" imgW="188631" imgH="197295" progId="CorelDraw.Graphic.17">
                  <p:embed/>
                </p:oleObj>
              </mc:Choice>
              <mc:Fallback>
                <p:oleObj name="CorelDRAW" r:id="rId6" imgW="188631" imgH="197295" progId="CorelDraw.Graphic.17">
                  <p:embed/>
                  <p:pic>
                    <p:nvPicPr>
                      <p:cNvPr id="8" name="Объект 7">
                        <a:extLst>
                          <a:ext uri="{FF2B5EF4-FFF2-40B4-BE49-F238E27FC236}">
                            <a16:creationId xmlns:a16="http://schemas.microsoft.com/office/drawing/2014/main" id="{A816D3F6-E445-A76C-6A7A-28618C97B4FF}"/>
                          </a:ext>
                        </a:extLst>
                      </p:cNvPr>
                      <p:cNvPicPr/>
                      <p:nvPr/>
                    </p:nvPicPr>
                    <p:blipFill>
                      <a:blip r:embed="rId7"/>
                      <a:stretch>
                        <a:fillRect/>
                      </a:stretch>
                    </p:blipFill>
                    <p:spPr>
                      <a:xfrm>
                        <a:off x="2987823" y="2878043"/>
                        <a:ext cx="188913" cy="196850"/>
                      </a:xfrm>
                      <a:prstGeom prst="rect">
                        <a:avLst/>
                      </a:prstGeom>
                    </p:spPr>
                  </p:pic>
                </p:oleObj>
              </mc:Fallback>
            </mc:AlternateContent>
          </a:graphicData>
        </a:graphic>
      </p:graphicFrame>
    </p:spTree>
    <p:extLst>
      <p:ext uri="{BB962C8B-B14F-4D97-AF65-F5344CB8AC3E}">
        <p14:creationId xmlns:p14="http://schemas.microsoft.com/office/powerpoint/2010/main" val="3685284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66687-4BB6-3273-75E3-B0936F709B5B}"/>
            </a:ext>
          </a:extLst>
        </p:cNvPr>
        <p:cNvGrpSpPr/>
        <p:nvPr/>
      </p:nvGrpSpPr>
      <p:grpSpPr>
        <a:xfrm>
          <a:off x="0" y="0"/>
          <a:ext cx="0" cy="0"/>
          <a:chOff x="0" y="0"/>
          <a:chExt cx="0" cy="0"/>
        </a:xfrm>
      </p:grpSpPr>
      <p:pic>
        <p:nvPicPr>
          <p:cNvPr id="23" name="Рисунок 22">
            <a:extLst>
              <a:ext uri="{FF2B5EF4-FFF2-40B4-BE49-F238E27FC236}">
                <a16:creationId xmlns:a16="http://schemas.microsoft.com/office/drawing/2014/main" id="{CE826DDA-63F2-629C-97C6-BAC3F3063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D8DA2F09-5C3E-157A-AE86-3331C98581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F6E07101-787D-7BA4-517F-D72514A5068A}"/>
              </a:ext>
            </a:extLst>
          </p:cNvPr>
          <p:cNvSpPr txBox="1"/>
          <p:nvPr/>
        </p:nvSpPr>
        <p:spPr>
          <a:xfrm>
            <a:off x="1736811" y="120527"/>
            <a:ext cx="5670376" cy="800219"/>
          </a:xfrm>
          <a:prstGeom prst="rect">
            <a:avLst/>
          </a:prstGeom>
          <a:noFill/>
        </p:spPr>
        <p:txBody>
          <a:bodyPr wrap="square">
            <a:spAutoFit/>
          </a:bodyPr>
          <a:lstStyle/>
          <a:p>
            <a:pPr algn="ctr"/>
            <a:r>
              <a:rPr lang="ru-RU" sz="2300" b="1" dirty="0">
                <a:solidFill>
                  <a:srgbClr val="FFFF00"/>
                </a:solidFill>
              </a:rPr>
              <a:t>ВИШИНГ – ВЫМАНИВАНИЕ ИНФОРМАЦИИ </a:t>
            </a:r>
          </a:p>
          <a:p>
            <a:pPr algn="ctr"/>
            <a:r>
              <a:rPr lang="ru-RU" sz="2300" b="1" dirty="0">
                <a:solidFill>
                  <a:srgbClr val="FFFF00"/>
                </a:solidFill>
              </a:rPr>
              <a:t>ПО ТЕЛЕФОНУ</a:t>
            </a:r>
            <a:endParaRPr lang="ru-BY" sz="2300" dirty="0">
              <a:solidFill>
                <a:srgbClr val="FFFF00"/>
              </a:solidFill>
            </a:endParaRPr>
          </a:p>
        </p:txBody>
      </p:sp>
      <p:sp>
        <p:nvSpPr>
          <p:cNvPr id="9" name="TextBox 8">
            <a:extLst>
              <a:ext uri="{FF2B5EF4-FFF2-40B4-BE49-F238E27FC236}">
                <a16:creationId xmlns:a16="http://schemas.microsoft.com/office/drawing/2014/main" id="{0C3F56BA-2E5E-A62A-6EC9-227B57836DC1}"/>
              </a:ext>
            </a:extLst>
          </p:cNvPr>
          <p:cNvSpPr txBox="1"/>
          <p:nvPr/>
        </p:nvSpPr>
        <p:spPr>
          <a:xfrm>
            <a:off x="546158" y="1048113"/>
            <a:ext cx="3869916" cy="1384995"/>
          </a:xfrm>
          <a:prstGeom prst="rect">
            <a:avLst/>
          </a:prstGeom>
          <a:noFill/>
        </p:spPr>
        <p:txBody>
          <a:bodyPr wrap="square">
            <a:spAutoFit/>
          </a:bodyPr>
          <a:lstStyle/>
          <a:p>
            <a:pPr defTabSz="648000">
              <a:lnSpc>
                <a:spcPct val="80000"/>
              </a:lnSpc>
              <a:tabLst>
                <a:tab pos="216000" algn="l"/>
              </a:tabLst>
            </a:pPr>
            <a:r>
              <a:rPr lang="ru-RU" sz="1500" b="1" dirty="0"/>
              <a:t>Признаки, по которым можно вычислить мошенников:</a:t>
            </a:r>
          </a:p>
          <a:p>
            <a:pPr defTabSz="648000">
              <a:tabLst>
                <a:tab pos="216000" algn="l"/>
              </a:tabLst>
            </a:pPr>
            <a:r>
              <a:rPr lang="ru-RU" sz="1500" dirty="0"/>
              <a:t>Звонят с незнакомого номера</a:t>
            </a:r>
          </a:p>
          <a:p>
            <a:pPr defTabSz="648000">
              <a:tabLst>
                <a:tab pos="216000" algn="l"/>
              </a:tabLst>
            </a:pPr>
            <a:r>
              <a:rPr lang="ru-RU" sz="1500" dirty="0"/>
              <a:t>Пытаются напугать или обрадовать</a:t>
            </a:r>
          </a:p>
          <a:p>
            <a:pPr defTabSz="648000">
              <a:tabLst>
                <a:tab pos="216000" algn="l"/>
              </a:tabLst>
            </a:pPr>
            <a:r>
              <a:rPr lang="ru-RU" sz="1500" dirty="0"/>
              <a:t>Настаивают на немедленных действиях</a:t>
            </a:r>
          </a:p>
          <a:p>
            <a:pPr defTabSz="648000">
              <a:tabLst>
                <a:tab pos="216000" algn="l"/>
              </a:tabLst>
            </a:pPr>
            <a:r>
              <a:rPr lang="ru-RU" sz="1500" dirty="0"/>
              <a:t>Спрашивают конфиденциальные данные </a:t>
            </a:r>
          </a:p>
        </p:txBody>
      </p:sp>
      <p:sp>
        <p:nvSpPr>
          <p:cNvPr id="12" name="TextBox 11">
            <a:extLst>
              <a:ext uri="{FF2B5EF4-FFF2-40B4-BE49-F238E27FC236}">
                <a16:creationId xmlns:a16="http://schemas.microsoft.com/office/drawing/2014/main" id="{C6382507-5CB3-070B-C418-2F4D1ABCBE16}"/>
              </a:ext>
            </a:extLst>
          </p:cNvPr>
          <p:cNvSpPr txBox="1"/>
          <p:nvPr/>
        </p:nvSpPr>
        <p:spPr>
          <a:xfrm>
            <a:off x="5190422" y="1444105"/>
            <a:ext cx="3672186" cy="323165"/>
          </a:xfrm>
          <a:prstGeom prst="rect">
            <a:avLst/>
          </a:prstGeom>
          <a:noFill/>
        </p:spPr>
        <p:txBody>
          <a:bodyPr wrap="square">
            <a:spAutoFit/>
          </a:bodyPr>
          <a:lstStyle/>
          <a:p>
            <a:pPr defTabSz="648000">
              <a:tabLst>
                <a:tab pos="216000" algn="l"/>
              </a:tabLst>
            </a:pPr>
            <a:r>
              <a:rPr lang="ru-RU" sz="1500" dirty="0"/>
              <a:t> Не сообщайте личную информацию</a:t>
            </a:r>
          </a:p>
        </p:txBody>
      </p:sp>
      <p:graphicFrame>
        <p:nvGraphicFramePr>
          <p:cNvPr id="5" name="Объект 4">
            <a:extLst>
              <a:ext uri="{FF2B5EF4-FFF2-40B4-BE49-F238E27FC236}">
                <a16:creationId xmlns:a16="http://schemas.microsoft.com/office/drawing/2014/main" id="{834C97C7-2C05-B803-F819-7181BBCFBA69}"/>
              </a:ext>
            </a:extLst>
          </p:cNvPr>
          <p:cNvGraphicFramePr>
            <a:graphicFrameLocks noChangeAspect="1"/>
          </p:cNvGraphicFramePr>
          <p:nvPr>
            <p:extLst>
              <p:ext uri="{D42A27DB-BD31-4B8C-83A1-F6EECF244321}">
                <p14:modId xmlns:p14="http://schemas.microsoft.com/office/powerpoint/2010/main" val="2241559276"/>
              </p:ext>
            </p:extLst>
          </p:nvPr>
        </p:nvGraphicFramePr>
        <p:xfrm>
          <a:off x="342185" y="1507262"/>
          <a:ext cx="188913" cy="196850"/>
        </p:xfrm>
        <a:graphic>
          <a:graphicData uri="http://schemas.openxmlformats.org/presentationml/2006/ole">
            <mc:AlternateContent xmlns:mc="http://schemas.openxmlformats.org/markup-compatibility/2006">
              <mc:Choice xmlns:v="urn:schemas-microsoft-com:vml" Requires="v">
                <p:oleObj spid="_x0000_s8446" name="CorelDRAW" r:id="rId6" imgW="188631" imgH="197295" progId="CorelDraw.Graphic.17">
                  <p:embed/>
                </p:oleObj>
              </mc:Choice>
              <mc:Fallback>
                <p:oleObj name="CorelDRAW" r:id="rId6" imgW="188631" imgH="197295" progId="CorelDraw.Graphic.17">
                  <p:embed/>
                  <p:pic>
                    <p:nvPicPr>
                      <p:cNvPr id="0" name=""/>
                      <p:cNvPicPr/>
                      <p:nvPr/>
                    </p:nvPicPr>
                    <p:blipFill>
                      <a:blip r:embed="rId7"/>
                      <a:stretch>
                        <a:fillRect/>
                      </a:stretch>
                    </p:blipFill>
                    <p:spPr>
                      <a:xfrm>
                        <a:off x="342185" y="1507262"/>
                        <a:ext cx="188913" cy="196850"/>
                      </a:xfrm>
                      <a:prstGeom prst="rect">
                        <a:avLst/>
                      </a:prstGeom>
                    </p:spPr>
                  </p:pic>
                </p:oleObj>
              </mc:Fallback>
            </mc:AlternateContent>
          </a:graphicData>
        </a:graphic>
      </p:graphicFrame>
      <p:graphicFrame>
        <p:nvGraphicFramePr>
          <p:cNvPr id="6" name="Объект 5">
            <a:extLst>
              <a:ext uri="{FF2B5EF4-FFF2-40B4-BE49-F238E27FC236}">
                <a16:creationId xmlns:a16="http://schemas.microsoft.com/office/drawing/2014/main" id="{4EC917F9-E607-0081-9609-5FE768D1F37B}"/>
              </a:ext>
            </a:extLst>
          </p:cNvPr>
          <p:cNvGraphicFramePr>
            <a:graphicFrameLocks noChangeAspect="1"/>
          </p:cNvGraphicFramePr>
          <p:nvPr>
            <p:extLst>
              <p:ext uri="{D42A27DB-BD31-4B8C-83A1-F6EECF244321}">
                <p14:modId xmlns:p14="http://schemas.microsoft.com/office/powerpoint/2010/main" val="3785938084"/>
              </p:ext>
            </p:extLst>
          </p:nvPr>
        </p:nvGraphicFramePr>
        <p:xfrm>
          <a:off x="356479" y="1733054"/>
          <a:ext cx="188913" cy="196850"/>
        </p:xfrm>
        <a:graphic>
          <a:graphicData uri="http://schemas.openxmlformats.org/presentationml/2006/ole">
            <mc:AlternateContent xmlns:mc="http://schemas.openxmlformats.org/markup-compatibility/2006">
              <mc:Choice xmlns:v="urn:schemas-microsoft-com:vml" Requires="v">
                <p:oleObj spid="_x0000_s8447" name="CorelDRAW" r:id="rId8" imgW="188631" imgH="197295" progId="CorelDraw.Graphic.17">
                  <p:embed/>
                </p:oleObj>
              </mc:Choice>
              <mc:Fallback>
                <p:oleObj name="CorelDRAW" r:id="rId8" imgW="188631" imgH="197295" progId="CorelDraw.Graphic.17">
                  <p:embed/>
                  <p:pic>
                    <p:nvPicPr>
                      <p:cNvPr id="5" name="Объект 4">
                        <a:extLst>
                          <a:ext uri="{FF2B5EF4-FFF2-40B4-BE49-F238E27FC236}">
                            <a16:creationId xmlns:a16="http://schemas.microsoft.com/office/drawing/2014/main" id="{834C97C7-2C05-B803-F819-7181BBCFBA69}"/>
                          </a:ext>
                        </a:extLst>
                      </p:cNvPr>
                      <p:cNvPicPr/>
                      <p:nvPr/>
                    </p:nvPicPr>
                    <p:blipFill>
                      <a:blip r:embed="rId7"/>
                      <a:stretch>
                        <a:fillRect/>
                      </a:stretch>
                    </p:blipFill>
                    <p:spPr>
                      <a:xfrm>
                        <a:off x="356479" y="1733054"/>
                        <a:ext cx="188913" cy="196850"/>
                      </a:xfrm>
                      <a:prstGeom prst="rect">
                        <a:avLst/>
                      </a:prstGeom>
                    </p:spPr>
                  </p:pic>
                </p:oleObj>
              </mc:Fallback>
            </mc:AlternateContent>
          </a:graphicData>
        </a:graphic>
      </p:graphicFrame>
      <p:graphicFrame>
        <p:nvGraphicFramePr>
          <p:cNvPr id="7" name="Объект 6">
            <a:extLst>
              <a:ext uri="{FF2B5EF4-FFF2-40B4-BE49-F238E27FC236}">
                <a16:creationId xmlns:a16="http://schemas.microsoft.com/office/drawing/2014/main" id="{36912F03-8222-EB43-F20C-544925337CCC}"/>
              </a:ext>
            </a:extLst>
          </p:cNvPr>
          <p:cNvGraphicFramePr>
            <a:graphicFrameLocks noChangeAspect="1"/>
          </p:cNvGraphicFramePr>
          <p:nvPr>
            <p:extLst>
              <p:ext uri="{D42A27DB-BD31-4B8C-83A1-F6EECF244321}">
                <p14:modId xmlns:p14="http://schemas.microsoft.com/office/powerpoint/2010/main" val="1493960336"/>
              </p:ext>
            </p:extLst>
          </p:nvPr>
        </p:nvGraphicFramePr>
        <p:xfrm>
          <a:off x="356478" y="1938430"/>
          <a:ext cx="188913" cy="196850"/>
        </p:xfrm>
        <a:graphic>
          <a:graphicData uri="http://schemas.openxmlformats.org/presentationml/2006/ole">
            <mc:AlternateContent xmlns:mc="http://schemas.openxmlformats.org/markup-compatibility/2006">
              <mc:Choice xmlns:v="urn:schemas-microsoft-com:vml" Requires="v">
                <p:oleObj spid="_x0000_s8448" name="CorelDRAW" r:id="rId9" imgW="188631" imgH="197295" progId="CorelDraw.Graphic.17">
                  <p:embed/>
                </p:oleObj>
              </mc:Choice>
              <mc:Fallback>
                <p:oleObj name="CorelDRAW" r:id="rId9" imgW="188631" imgH="197295" progId="CorelDraw.Graphic.17">
                  <p:embed/>
                  <p:pic>
                    <p:nvPicPr>
                      <p:cNvPr id="6" name="Объект 5">
                        <a:extLst>
                          <a:ext uri="{FF2B5EF4-FFF2-40B4-BE49-F238E27FC236}">
                            <a16:creationId xmlns:a16="http://schemas.microsoft.com/office/drawing/2014/main" id="{4EC917F9-E607-0081-9609-5FE768D1F37B}"/>
                          </a:ext>
                        </a:extLst>
                      </p:cNvPr>
                      <p:cNvPicPr/>
                      <p:nvPr/>
                    </p:nvPicPr>
                    <p:blipFill>
                      <a:blip r:embed="rId7"/>
                      <a:stretch>
                        <a:fillRect/>
                      </a:stretch>
                    </p:blipFill>
                    <p:spPr>
                      <a:xfrm>
                        <a:off x="356478" y="1938430"/>
                        <a:ext cx="188913" cy="196850"/>
                      </a:xfrm>
                      <a:prstGeom prst="rect">
                        <a:avLst/>
                      </a:prstGeom>
                    </p:spPr>
                  </p:pic>
                </p:oleObj>
              </mc:Fallback>
            </mc:AlternateContent>
          </a:graphicData>
        </a:graphic>
      </p:graphicFrame>
      <p:graphicFrame>
        <p:nvGraphicFramePr>
          <p:cNvPr id="8" name="Объект 7">
            <a:extLst>
              <a:ext uri="{FF2B5EF4-FFF2-40B4-BE49-F238E27FC236}">
                <a16:creationId xmlns:a16="http://schemas.microsoft.com/office/drawing/2014/main" id="{A816D3F6-E445-A76C-6A7A-28618C97B4FF}"/>
              </a:ext>
            </a:extLst>
          </p:cNvPr>
          <p:cNvGraphicFramePr>
            <a:graphicFrameLocks noChangeAspect="1"/>
          </p:cNvGraphicFramePr>
          <p:nvPr>
            <p:extLst>
              <p:ext uri="{D42A27DB-BD31-4B8C-83A1-F6EECF244321}">
                <p14:modId xmlns:p14="http://schemas.microsoft.com/office/powerpoint/2010/main" val="3582348154"/>
              </p:ext>
            </p:extLst>
          </p:nvPr>
        </p:nvGraphicFramePr>
        <p:xfrm>
          <a:off x="365522" y="2164222"/>
          <a:ext cx="188913" cy="196850"/>
        </p:xfrm>
        <a:graphic>
          <a:graphicData uri="http://schemas.openxmlformats.org/presentationml/2006/ole">
            <mc:AlternateContent xmlns:mc="http://schemas.openxmlformats.org/markup-compatibility/2006">
              <mc:Choice xmlns:v="urn:schemas-microsoft-com:vml" Requires="v">
                <p:oleObj spid="_x0000_s8449" name="CorelDRAW" r:id="rId10" imgW="188631" imgH="197295" progId="CorelDraw.Graphic.17">
                  <p:embed/>
                </p:oleObj>
              </mc:Choice>
              <mc:Fallback>
                <p:oleObj name="CorelDRAW" r:id="rId10" imgW="188631" imgH="197295" progId="CorelDraw.Graphic.17">
                  <p:embed/>
                  <p:pic>
                    <p:nvPicPr>
                      <p:cNvPr id="6" name="Объект 5">
                        <a:extLst>
                          <a:ext uri="{FF2B5EF4-FFF2-40B4-BE49-F238E27FC236}">
                            <a16:creationId xmlns:a16="http://schemas.microsoft.com/office/drawing/2014/main" id="{4EC917F9-E607-0081-9609-5FE768D1F37B}"/>
                          </a:ext>
                        </a:extLst>
                      </p:cNvPr>
                      <p:cNvPicPr/>
                      <p:nvPr/>
                    </p:nvPicPr>
                    <p:blipFill>
                      <a:blip r:embed="rId7"/>
                      <a:stretch>
                        <a:fillRect/>
                      </a:stretch>
                    </p:blipFill>
                    <p:spPr>
                      <a:xfrm>
                        <a:off x="365522" y="2164222"/>
                        <a:ext cx="188913" cy="196850"/>
                      </a:xfrm>
                      <a:prstGeom prst="rect">
                        <a:avLst/>
                      </a:prstGeom>
                    </p:spPr>
                  </p:pic>
                </p:oleObj>
              </mc:Fallback>
            </mc:AlternateContent>
          </a:graphicData>
        </a:graphic>
      </p:graphicFrame>
      <p:graphicFrame>
        <p:nvGraphicFramePr>
          <p:cNvPr id="10" name="Объект 9">
            <a:extLst>
              <a:ext uri="{FF2B5EF4-FFF2-40B4-BE49-F238E27FC236}">
                <a16:creationId xmlns:a16="http://schemas.microsoft.com/office/drawing/2014/main" id="{25EED1E0-4165-77FB-EFD1-B7F5492F65B1}"/>
              </a:ext>
            </a:extLst>
          </p:cNvPr>
          <p:cNvGraphicFramePr>
            <a:graphicFrameLocks noChangeAspect="1"/>
          </p:cNvGraphicFramePr>
          <p:nvPr>
            <p:extLst>
              <p:ext uri="{D42A27DB-BD31-4B8C-83A1-F6EECF244321}">
                <p14:modId xmlns:p14="http://schemas.microsoft.com/office/powerpoint/2010/main" val="2567678570"/>
              </p:ext>
            </p:extLst>
          </p:nvPr>
        </p:nvGraphicFramePr>
        <p:xfrm>
          <a:off x="5129495" y="1522453"/>
          <a:ext cx="144463" cy="203200"/>
        </p:xfrm>
        <a:graphic>
          <a:graphicData uri="http://schemas.openxmlformats.org/presentationml/2006/ole">
            <mc:AlternateContent xmlns:mc="http://schemas.openxmlformats.org/markup-compatibility/2006">
              <mc:Choice xmlns:v="urn:schemas-microsoft-com:vml" Requires="v">
                <p:oleObj spid="_x0000_s8450" name="CorelDRAW" r:id="rId11" imgW="144924" imgH="203053" progId="CorelDraw.Graphic.17">
                  <p:embed/>
                </p:oleObj>
              </mc:Choice>
              <mc:Fallback>
                <p:oleObj name="CorelDRAW" r:id="rId11" imgW="144924" imgH="203053" progId="CorelDraw.Graphic.17">
                  <p:embed/>
                  <p:pic>
                    <p:nvPicPr>
                      <p:cNvPr id="0" name=""/>
                      <p:cNvPicPr/>
                      <p:nvPr/>
                    </p:nvPicPr>
                    <p:blipFill>
                      <a:blip r:embed="rId12"/>
                      <a:stretch>
                        <a:fillRect/>
                      </a:stretch>
                    </p:blipFill>
                    <p:spPr>
                      <a:xfrm>
                        <a:off x="5129495" y="1522453"/>
                        <a:ext cx="144463" cy="203200"/>
                      </a:xfrm>
                      <a:prstGeom prst="rect">
                        <a:avLst/>
                      </a:prstGeom>
                    </p:spPr>
                  </p:pic>
                </p:oleObj>
              </mc:Fallback>
            </mc:AlternateContent>
          </a:graphicData>
        </a:graphic>
      </p:graphicFrame>
      <p:graphicFrame>
        <p:nvGraphicFramePr>
          <p:cNvPr id="20" name="Объект 19">
            <a:extLst>
              <a:ext uri="{FF2B5EF4-FFF2-40B4-BE49-F238E27FC236}">
                <a16:creationId xmlns:a16="http://schemas.microsoft.com/office/drawing/2014/main" id="{FD23BDD1-F9B0-381F-0122-95C1BA770D90}"/>
              </a:ext>
            </a:extLst>
          </p:cNvPr>
          <p:cNvGraphicFramePr>
            <a:graphicFrameLocks noChangeAspect="1"/>
          </p:cNvGraphicFramePr>
          <p:nvPr>
            <p:extLst>
              <p:ext uri="{D42A27DB-BD31-4B8C-83A1-F6EECF244321}">
                <p14:modId xmlns:p14="http://schemas.microsoft.com/office/powerpoint/2010/main" val="3637464940"/>
              </p:ext>
            </p:extLst>
          </p:nvPr>
        </p:nvGraphicFramePr>
        <p:xfrm>
          <a:off x="5147302" y="1780788"/>
          <a:ext cx="144463" cy="203200"/>
        </p:xfrm>
        <a:graphic>
          <a:graphicData uri="http://schemas.openxmlformats.org/presentationml/2006/ole">
            <mc:AlternateContent xmlns:mc="http://schemas.openxmlformats.org/markup-compatibility/2006">
              <mc:Choice xmlns:v="urn:schemas-microsoft-com:vml" Requires="v">
                <p:oleObj spid="_x0000_s8451" name="CorelDRAW" r:id="rId13" imgW="144924" imgH="203053" progId="CorelDraw.Graphic.17">
                  <p:embed/>
                </p:oleObj>
              </mc:Choice>
              <mc:Fallback>
                <p:oleObj name="CorelDRAW" r:id="rId13" imgW="144924" imgH="203053" progId="CorelDraw.Graphic.17">
                  <p:embed/>
                  <p:pic>
                    <p:nvPicPr>
                      <p:cNvPr id="14" name="Объект 13">
                        <a:extLst>
                          <a:ext uri="{FF2B5EF4-FFF2-40B4-BE49-F238E27FC236}">
                            <a16:creationId xmlns:a16="http://schemas.microsoft.com/office/drawing/2014/main" id="{4127D819-FD5C-2FE0-1AAD-A252D975A509}"/>
                          </a:ext>
                        </a:extLst>
                      </p:cNvPr>
                      <p:cNvPicPr/>
                      <p:nvPr/>
                    </p:nvPicPr>
                    <p:blipFill>
                      <a:blip r:embed="rId12"/>
                      <a:stretch>
                        <a:fillRect/>
                      </a:stretch>
                    </p:blipFill>
                    <p:spPr>
                      <a:xfrm>
                        <a:off x="5147302" y="1780788"/>
                        <a:ext cx="144463" cy="203200"/>
                      </a:xfrm>
                      <a:prstGeom prst="rect">
                        <a:avLst/>
                      </a:prstGeom>
                    </p:spPr>
                  </p:pic>
                </p:oleObj>
              </mc:Fallback>
            </mc:AlternateContent>
          </a:graphicData>
        </a:graphic>
      </p:graphicFrame>
      <p:graphicFrame>
        <p:nvGraphicFramePr>
          <p:cNvPr id="21" name="Объект 20">
            <a:extLst>
              <a:ext uri="{FF2B5EF4-FFF2-40B4-BE49-F238E27FC236}">
                <a16:creationId xmlns:a16="http://schemas.microsoft.com/office/drawing/2014/main" id="{C92105ED-31F5-7251-7F6A-A07285D52065}"/>
              </a:ext>
            </a:extLst>
          </p:cNvPr>
          <p:cNvGraphicFramePr>
            <a:graphicFrameLocks noChangeAspect="1"/>
          </p:cNvGraphicFramePr>
          <p:nvPr>
            <p:extLst>
              <p:ext uri="{D42A27DB-BD31-4B8C-83A1-F6EECF244321}">
                <p14:modId xmlns:p14="http://schemas.microsoft.com/office/powerpoint/2010/main" val="2578570859"/>
              </p:ext>
            </p:extLst>
          </p:nvPr>
        </p:nvGraphicFramePr>
        <p:xfrm>
          <a:off x="5160510" y="2062179"/>
          <a:ext cx="144463" cy="203200"/>
        </p:xfrm>
        <a:graphic>
          <a:graphicData uri="http://schemas.openxmlformats.org/presentationml/2006/ole">
            <mc:AlternateContent xmlns:mc="http://schemas.openxmlformats.org/markup-compatibility/2006">
              <mc:Choice xmlns:v="urn:schemas-microsoft-com:vml" Requires="v">
                <p:oleObj spid="_x0000_s8452" name="CorelDRAW" r:id="rId14" imgW="144924" imgH="203053" progId="CorelDraw.Graphic.17">
                  <p:embed/>
                </p:oleObj>
              </mc:Choice>
              <mc:Fallback>
                <p:oleObj name="CorelDRAW" r:id="rId14" imgW="144924" imgH="203053" progId="CorelDraw.Graphic.17">
                  <p:embed/>
                  <p:pic>
                    <p:nvPicPr>
                      <p:cNvPr id="20" name="Объект 19">
                        <a:extLst>
                          <a:ext uri="{FF2B5EF4-FFF2-40B4-BE49-F238E27FC236}">
                            <a16:creationId xmlns:a16="http://schemas.microsoft.com/office/drawing/2014/main" id="{FD23BDD1-F9B0-381F-0122-95C1BA770D90}"/>
                          </a:ext>
                        </a:extLst>
                      </p:cNvPr>
                      <p:cNvPicPr/>
                      <p:nvPr/>
                    </p:nvPicPr>
                    <p:blipFill>
                      <a:blip r:embed="rId12"/>
                      <a:stretch>
                        <a:fillRect/>
                      </a:stretch>
                    </p:blipFill>
                    <p:spPr>
                      <a:xfrm>
                        <a:off x="5160510" y="2062179"/>
                        <a:ext cx="144463" cy="20320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7924279D-39AE-4350-AA35-7CFF99335938}"/>
              </a:ext>
            </a:extLst>
          </p:cNvPr>
          <p:cNvSpPr txBox="1"/>
          <p:nvPr/>
        </p:nvSpPr>
        <p:spPr>
          <a:xfrm>
            <a:off x="5213505" y="1714814"/>
            <a:ext cx="3006754" cy="323165"/>
          </a:xfrm>
          <a:prstGeom prst="rect">
            <a:avLst/>
          </a:prstGeom>
          <a:noFill/>
        </p:spPr>
        <p:txBody>
          <a:bodyPr wrap="square">
            <a:spAutoFit/>
          </a:bodyPr>
          <a:lstStyle/>
          <a:p>
            <a:pPr defTabSz="648000">
              <a:tabLst>
                <a:tab pos="216000" algn="l"/>
              </a:tabLst>
            </a:pPr>
            <a:r>
              <a:rPr lang="ru-RU" sz="1500" dirty="0"/>
              <a:t> Сохраняйте спокойствие</a:t>
            </a:r>
          </a:p>
        </p:txBody>
      </p:sp>
      <p:sp>
        <p:nvSpPr>
          <p:cNvPr id="16" name="TextBox 15">
            <a:extLst>
              <a:ext uri="{FF2B5EF4-FFF2-40B4-BE49-F238E27FC236}">
                <a16:creationId xmlns:a16="http://schemas.microsoft.com/office/drawing/2014/main" id="{C13E73F1-FBD0-4B6B-A0EE-B48422D8FB36}"/>
              </a:ext>
            </a:extLst>
          </p:cNvPr>
          <p:cNvSpPr txBox="1"/>
          <p:nvPr/>
        </p:nvSpPr>
        <p:spPr>
          <a:xfrm>
            <a:off x="5201726" y="1996362"/>
            <a:ext cx="3672186" cy="323165"/>
          </a:xfrm>
          <a:prstGeom prst="rect">
            <a:avLst/>
          </a:prstGeom>
          <a:noFill/>
        </p:spPr>
        <p:txBody>
          <a:bodyPr wrap="square">
            <a:spAutoFit/>
          </a:bodyPr>
          <a:lstStyle/>
          <a:p>
            <a:pPr defTabSz="648000">
              <a:tabLst>
                <a:tab pos="216000" algn="l"/>
              </a:tabLst>
            </a:pPr>
            <a:r>
              <a:rPr lang="ru-RU" sz="1500" dirty="0"/>
              <a:t> Положите трубку и перезвоните сами</a:t>
            </a:r>
          </a:p>
        </p:txBody>
      </p:sp>
    </p:spTree>
    <p:extLst>
      <p:ext uri="{BB962C8B-B14F-4D97-AF65-F5344CB8AC3E}">
        <p14:creationId xmlns:p14="http://schemas.microsoft.com/office/powerpoint/2010/main" val="616490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21ED0-2293-D217-D08C-B924EE8B381A}"/>
            </a:ext>
          </a:extLst>
        </p:cNvPr>
        <p:cNvGrpSpPr/>
        <p:nvPr/>
      </p:nvGrpSpPr>
      <p:grpSpPr>
        <a:xfrm>
          <a:off x="0" y="0"/>
          <a:ext cx="0" cy="0"/>
          <a:chOff x="0" y="0"/>
          <a:chExt cx="0" cy="0"/>
        </a:xfrm>
      </p:grpSpPr>
      <p:pic>
        <p:nvPicPr>
          <p:cNvPr id="22" name="Рисунок 21">
            <a:extLst>
              <a:ext uri="{FF2B5EF4-FFF2-40B4-BE49-F238E27FC236}">
                <a16:creationId xmlns:a16="http://schemas.microsoft.com/office/drawing/2014/main" id="{01E191A0-F7F6-FC8E-4189-49EB6DDE2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A4F3FA5B-DAB3-F288-5923-B58B96DC7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17E96D04-20E1-8FB8-06B1-B3FCE8239F5E}"/>
              </a:ext>
            </a:extLst>
          </p:cNvPr>
          <p:cNvSpPr txBox="1"/>
          <p:nvPr/>
        </p:nvSpPr>
        <p:spPr>
          <a:xfrm>
            <a:off x="1736811" y="120527"/>
            <a:ext cx="5670376" cy="446276"/>
          </a:xfrm>
          <a:prstGeom prst="rect">
            <a:avLst/>
          </a:prstGeom>
          <a:noFill/>
        </p:spPr>
        <p:txBody>
          <a:bodyPr wrap="square">
            <a:spAutoFit/>
          </a:bodyPr>
          <a:lstStyle/>
          <a:p>
            <a:pPr algn="ctr"/>
            <a:r>
              <a:rPr lang="ru-RU" sz="2300" b="1" dirty="0">
                <a:solidFill>
                  <a:srgbClr val="FFFF00"/>
                </a:solidFill>
              </a:rPr>
              <a:t>ФИШИНГ – ПОДОЗРИТЕЛЬНАЯ ССЫЛКА</a:t>
            </a:r>
            <a:endParaRPr lang="ru-BY" sz="2300" dirty="0">
              <a:solidFill>
                <a:srgbClr val="FFFF00"/>
              </a:solidFill>
            </a:endParaRPr>
          </a:p>
        </p:txBody>
      </p:sp>
      <p:sp>
        <p:nvSpPr>
          <p:cNvPr id="12" name="TextBox 11">
            <a:extLst>
              <a:ext uri="{FF2B5EF4-FFF2-40B4-BE49-F238E27FC236}">
                <a16:creationId xmlns:a16="http://schemas.microsoft.com/office/drawing/2014/main" id="{ED6DEE00-295F-361D-AA62-15129D4A5D8E}"/>
              </a:ext>
            </a:extLst>
          </p:cNvPr>
          <p:cNvSpPr txBox="1"/>
          <p:nvPr/>
        </p:nvSpPr>
        <p:spPr>
          <a:xfrm>
            <a:off x="1907704" y="862678"/>
            <a:ext cx="6336704" cy="1015663"/>
          </a:xfrm>
          <a:prstGeom prst="rect">
            <a:avLst/>
          </a:prstGeom>
          <a:noFill/>
        </p:spPr>
        <p:txBody>
          <a:bodyPr wrap="square">
            <a:spAutoFit/>
          </a:bodyPr>
          <a:lstStyle/>
          <a:p>
            <a:pPr defTabSz="648000">
              <a:tabLst>
                <a:tab pos="216000" algn="l"/>
              </a:tabLst>
            </a:pPr>
            <a:r>
              <a:rPr lang="ru-RU" sz="1500" dirty="0"/>
              <a:t>Внимательно проверьте адрес сайта </a:t>
            </a:r>
          </a:p>
          <a:p>
            <a:pPr defTabSz="648000">
              <a:tabLst>
                <a:tab pos="216000" algn="l"/>
              </a:tabLst>
            </a:pPr>
            <a:r>
              <a:rPr lang="ru-RU" sz="1500" dirty="0"/>
              <a:t>Посмотрите, безопасное ли соединение</a:t>
            </a:r>
          </a:p>
          <a:p>
            <a:pPr defTabSz="648000">
              <a:tabLst>
                <a:tab pos="216000" algn="l"/>
              </a:tabLst>
            </a:pPr>
            <a:r>
              <a:rPr lang="ru-RU" sz="1500" dirty="0"/>
              <a:t>Будьте бдительны, если на сайте ошибки, ”поехавшая“ верстка и др.</a:t>
            </a:r>
          </a:p>
          <a:p>
            <a:pPr defTabSz="648000">
              <a:tabLst>
                <a:tab pos="216000" algn="l"/>
              </a:tabLst>
            </a:pPr>
            <a:r>
              <a:rPr lang="ru-RU" sz="1500" dirty="0"/>
              <a:t>Не переходите по ссылкам, переданным вам незнакомцами</a:t>
            </a:r>
          </a:p>
        </p:txBody>
      </p:sp>
      <p:graphicFrame>
        <p:nvGraphicFramePr>
          <p:cNvPr id="6" name="Объект 5">
            <a:extLst>
              <a:ext uri="{FF2B5EF4-FFF2-40B4-BE49-F238E27FC236}">
                <a16:creationId xmlns:a16="http://schemas.microsoft.com/office/drawing/2014/main" id="{E1EC003F-82C4-8478-D296-414280D23669}"/>
              </a:ext>
            </a:extLst>
          </p:cNvPr>
          <p:cNvGraphicFramePr>
            <a:graphicFrameLocks noChangeAspect="1"/>
          </p:cNvGraphicFramePr>
          <p:nvPr>
            <p:extLst>
              <p:ext uri="{D42A27DB-BD31-4B8C-83A1-F6EECF244321}">
                <p14:modId xmlns:p14="http://schemas.microsoft.com/office/powerpoint/2010/main" val="3832847736"/>
              </p:ext>
            </p:extLst>
          </p:nvPr>
        </p:nvGraphicFramePr>
        <p:xfrm>
          <a:off x="1808412" y="915566"/>
          <a:ext cx="144463" cy="203200"/>
        </p:xfrm>
        <a:graphic>
          <a:graphicData uri="http://schemas.openxmlformats.org/presentationml/2006/ole">
            <mc:AlternateContent xmlns:mc="http://schemas.openxmlformats.org/markup-compatibility/2006">
              <mc:Choice xmlns:v="urn:schemas-microsoft-com:vml" Requires="v">
                <p:oleObj spid="_x0000_s10434" name="CorelDRAW" r:id="rId6" imgW="144924" imgH="203053" progId="CorelDraw.Graphic.17">
                  <p:embed/>
                </p:oleObj>
              </mc:Choice>
              <mc:Fallback>
                <p:oleObj name="CorelDRAW" r:id="rId6" imgW="144924" imgH="203053" progId="CorelDraw.Graphic.17">
                  <p:embed/>
                  <p:pic>
                    <p:nvPicPr>
                      <p:cNvPr id="0" name=""/>
                      <p:cNvPicPr/>
                      <p:nvPr/>
                    </p:nvPicPr>
                    <p:blipFill>
                      <a:blip r:embed="rId7"/>
                      <a:stretch>
                        <a:fillRect/>
                      </a:stretch>
                    </p:blipFill>
                    <p:spPr>
                      <a:xfrm>
                        <a:off x="1808412" y="915566"/>
                        <a:ext cx="144463" cy="203200"/>
                      </a:xfrm>
                      <a:prstGeom prst="rect">
                        <a:avLst/>
                      </a:prstGeom>
                    </p:spPr>
                  </p:pic>
                </p:oleObj>
              </mc:Fallback>
            </mc:AlternateContent>
          </a:graphicData>
        </a:graphic>
      </p:graphicFrame>
      <p:graphicFrame>
        <p:nvGraphicFramePr>
          <p:cNvPr id="7" name="Объект 6">
            <a:extLst>
              <a:ext uri="{FF2B5EF4-FFF2-40B4-BE49-F238E27FC236}">
                <a16:creationId xmlns:a16="http://schemas.microsoft.com/office/drawing/2014/main" id="{EBD5037F-80C3-9561-D3FC-AED9F080262C}"/>
              </a:ext>
            </a:extLst>
          </p:cNvPr>
          <p:cNvGraphicFramePr>
            <a:graphicFrameLocks noChangeAspect="1"/>
          </p:cNvGraphicFramePr>
          <p:nvPr>
            <p:extLst>
              <p:ext uri="{D42A27DB-BD31-4B8C-83A1-F6EECF244321}">
                <p14:modId xmlns:p14="http://schemas.microsoft.com/office/powerpoint/2010/main" val="672840528"/>
              </p:ext>
            </p:extLst>
          </p:nvPr>
        </p:nvGraphicFramePr>
        <p:xfrm>
          <a:off x="1808412" y="1120257"/>
          <a:ext cx="144463" cy="203200"/>
        </p:xfrm>
        <a:graphic>
          <a:graphicData uri="http://schemas.openxmlformats.org/presentationml/2006/ole">
            <mc:AlternateContent xmlns:mc="http://schemas.openxmlformats.org/markup-compatibility/2006">
              <mc:Choice xmlns:v="urn:schemas-microsoft-com:vml" Requires="v">
                <p:oleObj spid="_x0000_s10435" name="CorelDRAW" r:id="rId8" imgW="144924" imgH="203053" progId="CorelDraw.Graphic.17">
                  <p:embed/>
                </p:oleObj>
              </mc:Choice>
              <mc:Fallback>
                <p:oleObj name="CorelDRAW" r:id="rId8" imgW="144924" imgH="203053" progId="CorelDraw.Graphic.17">
                  <p:embed/>
                  <p:pic>
                    <p:nvPicPr>
                      <p:cNvPr id="6" name="Объект 5">
                        <a:extLst>
                          <a:ext uri="{FF2B5EF4-FFF2-40B4-BE49-F238E27FC236}">
                            <a16:creationId xmlns:a16="http://schemas.microsoft.com/office/drawing/2014/main" id="{E1EC003F-82C4-8478-D296-414280D23669}"/>
                          </a:ext>
                        </a:extLst>
                      </p:cNvPr>
                      <p:cNvPicPr/>
                      <p:nvPr/>
                    </p:nvPicPr>
                    <p:blipFill>
                      <a:blip r:embed="rId7"/>
                      <a:stretch>
                        <a:fillRect/>
                      </a:stretch>
                    </p:blipFill>
                    <p:spPr>
                      <a:xfrm>
                        <a:off x="1808412" y="1120257"/>
                        <a:ext cx="144463" cy="203200"/>
                      </a:xfrm>
                      <a:prstGeom prst="rect">
                        <a:avLst/>
                      </a:prstGeom>
                    </p:spPr>
                  </p:pic>
                </p:oleObj>
              </mc:Fallback>
            </mc:AlternateContent>
          </a:graphicData>
        </a:graphic>
      </p:graphicFrame>
      <p:graphicFrame>
        <p:nvGraphicFramePr>
          <p:cNvPr id="8" name="Объект 7">
            <a:extLst>
              <a:ext uri="{FF2B5EF4-FFF2-40B4-BE49-F238E27FC236}">
                <a16:creationId xmlns:a16="http://schemas.microsoft.com/office/drawing/2014/main" id="{5EEF8C09-966F-AE83-C8F4-670001511301}"/>
              </a:ext>
            </a:extLst>
          </p:cNvPr>
          <p:cNvGraphicFramePr>
            <a:graphicFrameLocks noChangeAspect="1"/>
          </p:cNvGraphicFramePr>
          <p:nvPr>
            <p:extLst>
              <p:ext uri="{D42A27DB-BD31-4B8C-83A1-F6EECF244321}">
                <p14:modId xmlns:p14="http://schemas.microsoft.com/office/powerpoint/2010/main" val="455606498"/>
              </p:ext>
            </p:extLst>
          </p:nvPr>
        </p:nvGraphicFramePr>
        <p:xfrm>
          <a:off x="1808412" y="1351395"/>
          <a:ext cx="144463" cy="203200"/>
        </p:xfrm>
        <a:graphic>
          <a:graphicData uri="http://schemas.openxmlformats.org/presentationml/2006/ole">
            <mc:AlternateContent xmlns:mc="http://schemas.openxmlformats.org/markup-compatibility/2006">
              <mc:Choice xmlns:v="urn:schemas-microsoft-com:vml" Requires="v">
                <p:oleObj spid="_x0000_s10436" name="CorelDRAW" r:id="rId9" imgW="144924" imgH="203053" progId="CorelDraw.Graphic.17">
                  <p:embed/>
                </p:oleObj>
              </mc:Choice>
              <mc:Fallback>
                <p:oleObj name="CorelDRAW" r:id="rId9" imgW="144924" imgH="203053" progId="CorelDraw.Graphic.17">
                  <p:embed/>
                  <p:pic>
                    <p:nvPicPr>
                      <p:cNvPr id="7" name="Объект 6">
                        <a:extLst>
                          <a:ext uri="{FF2B5EF4-FFF2-40B4-BE49-F238E27FC236}">
                            <a16:creationId xmlns:a16="http://schemas.microsoft.com/office/drawing/2014/main" id="{EBD5037F-80C3-9561-D3FC-AED9F080262C}"/>
                          </a:ext>
                        </a:extLst>
                      </p:cNvPr>
                      <p:cNvPicPr/>
                      <p:nvPr/>
                    </p:nvPicPr>
                    <p:blipFill>
                      <a:blip r:embed="rId7"/>
                      <a:stretch>
                        <a:fillRect/>
                      </a:stretch>
                    </p:blipFill>
                    <p:spPr>
                      <a:xfrm>
                        <a:off x="1808412" y="1351395"/>
                        <a:ext cx="144463" cy="203200"/>
                      </a:xfrm>
                      <a:prstGeom prst="rect">
                        <a:avLst/>
                      </a:prstGeom>
                    </p:spPr>
                  </p:pic>
                </p:oleObj>
              </mc:Fallback>
            </mc:AlternateContent>
          </a:graphicData>
        </a:graphic>
      </p:graphicFrame>
      <p:graphicFrame>
        <p:nvGraphicFramePr>
          <p:cNvPr id="9" name="Объект 8">
            <a:extLst>
              <a:ext uri="{FF2B5EF4-FFF2-40B4-BE49-F238E27FC236}">
                <a16:creationId xmlns:a16="http://schemas.microsoft.com/office/drawing/2014/main" id="{52954214-3B30-C588-4764-899CE1833A7D}"/>
              </a:ext>
            </a:extLst>
          </p:cNvPr>
          <p:cNvGraphicFramePr>
            <a:graphicFrameLocks noChangeAspect="1"/>
          </p:cNvGraphicFramePr>
          <p:nvPr>
            <p:extLst>
              <p:ext uri="{D42A27DB-BD31-4B8C-83A1-F6EECF244321}">
                <p14:modId xmlns:p14="http://schemas.microsoft.com/office/powerpoint/2010/main" val="455606498"/>
              </p:ext>
            </p:extLst>
          </p:nvPr>
        </p:nvGraphicFramePr>
        <p:xfrm>
          <a:off x="1808412" y="1587510"/>
          <a:ext cx="144463" cy="203200"/>
        </p:xfrm>
        <a:graphic>
          <a:graphicData uri="http://schemas.openxmlformats.org/presentationml/2006/ole">
            <mc:AlternateContent xmlns:mc="http://schemas.openxmlformats.org/markup-compatibility/2006">
              <mc:Choice xmlns:v="urn:schemas-microsoft-com:vml" Requires="v">
                <p:oleObj spid="_x0000_s10437" name="CorelDRAW" r:id="rId10" imgW="144924" imgH="203053" progId="CorelDraw.Graphic.17">
                  <p:embed/>
                </p:oleObj>
              </mc:Choice>
              <mc:Fallback>
                <p:oleObj name="CorelDRAW" r:id="rId10" imgW="144924" imgH="203053" progId="CorelDraw.Graphic.17">
                  <p:embed/>
                  <p:pic>
                    <p:nvPicPr>
                      <p:cNvPr id="8" name="Объект 7">
                        <a:extLst>
                          <a:ext uri="{FF2B5EF4-FFF2-40B4-BE49-F238E27FC236}">
                            <a16:creationId xmlns:a16="http://schemas.microsoft.com/office/drawing/2014/main" id="{5EEF8C09-966F-AE83-C8F4-670001511301}"/>
                          </a:ext>
                        </a:extLst>
                      </p:cNvPr>
                      <p:cNvPicPr/>
                      <p:nvPr/>
                    </p:nvPicPr>
                    <p:blipFill>
                      <a:blip r:embed="rId7"/>
                      <a:stretch>
                        <a:fillRect/>
                      </a:stretch>
                    </p:blipFill>
                    <p:spPr>
                      <a:xfrm>
                        <a:off x="1808412" y="1587510"/>
                        <a:ext cx="144463" cy="203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FBB66F9A-46B6-7894-621B-9B5B61D7FC39}"/>
              </a:ext>
            </a:extLst>
          </p:cNvPr>
          <p:cNvSpPr txBox="1"/>
          <p:nvPr/>
        </p:nvSpPr>
        <p:spPr>
          <a:xfrm>
            <a:off x="395536" y="2713051"/>
            <a:ext cx="2088232" cy="754053"/>
          </a:xfrm>
          <a:prstGeom prst="rect">
            <a:avLst/>
          </a:prstGeom>
          <a:noFill/>
        </p:spPr>
        <p:txBody>
          <a:bodyPr wrap="square">
            <a:spAutoFit/>
          </a:bodyPr>
          <a:lstStyle/>
          <a:p>
            <a:pPr algn="ctr" defTabSz="648000">
              <a:tabLst>
                <a:tab pos="216000" algn="l"/>
              </a:tabLst>
            </a:pPr>
            <a:r>
              <a:rPr lang="ru-RU" sz="1500" dirty="0"/>
              <a:t>Оригинальный сайт         </a:t>
            </a:r>
          </a:p>
          <a:p>
            <a:pPr algn="ctr" defTabSz="648000">
              <a:tabLst>
                <a:tab pos="216000" algn="l"/>
              </a:tabLst>
            </a:pPr>
            <a:r>
              <a:rPr lang="en-US" sz="2800" dirty="0"/>
              <a:t>yourbank.by </a:t>
            </a:r>
            <a:endParaRPr lang="ru-RU" sz="2800" dirty="0"/>
          </a:p>
        </p:txBody>
      </p:sp>
      <p:sp>
        <p:nvSpPr>
          <p:cNvPr id="14" name="TextBox 13">
            <a:extLst>
              <a:ext uri="{FF2B5EF4-FFF2-40B4-BE49-F238E27FC236}">
                <a16:creationId xmlns:a16="http://schemas.microsoft.com/office/drawing/2014/main" id="{004858FC-6975-7478-A428-FBC4198AACF4}"/>
              </a:ext>
            </a:extLst>
          </p:cNvPr>
          <p:cNvSpPr txBox="1"/>
          <p:nvPr/>
        </p:nvSpPr>
        <p:spPr>
          <a:xfrm>
            <a:off x="6660232" y="2713050"/>
            <a:ext cx="2088232" cy="754053"/>
          </a:xfrm>
          <a:prstGeom prst="rect">
            <a:avLst/>
          </a:prstGeom>
          <a:noFill/>
        </p:spPr>
        <p:txBody>
          <a:bodyPr wrap="square">
            <a:spAutoFit/>
          </a:bodyPr>
          <a:lstStyle/>
          <a:p>
            <a:pPr algn="ctr" defTabSz="648000">
              <a:tabLst>
                <a:tab pos="216000" algn="l"/>
              </a:tabLst>
            </a:pPr>
            <a:r>
              <a:rPr lang="ru-RU" sz="1500" dirty="0"/>
              <a:t>Поддельный сайт         </a:t>
            </a:r>
          </a:p>
          <a:p>
            <a:pPr algn="ctr" defTabSz="648000">
              <a:tabLst>
                <a:tab pos="216000" algn="l"/>
              </a:tabLst>
            </a:pPr>
            <a:r>
              <a:rPr lang="en-US" sz="2800" dirty="0"/>
              <a:t>yourbahk.by </a:t>
            </a:r>
            <a:endParaRPr lang="ru-RU" sz="2800" dirty="0"/>
          </a:p>
        </p:txBody>
      </p:sp>
      <p:graphicFrame>
        <p:nvGraphicFramePr>
          <p:cNvPr id="19" name="Объект 18">
            <a:extLst>
              <a:ext uri="{FF2B5EF4-FFF2-40B4-BE49-F238E27FC236}">
                <a16:creationId xmlns:a16="http://schemas.microsoft.com/office/drawing/2014/main" id="{461B5442-3BAD-76A3-9D3B-7392A94D3721}"/>
              </a:ext>
            </a:extLst>
          </p:cNvPr>
          <p:cNvGraphicFramePr>
            <a:graphicFrameLocks noChangeAspect="1"/>
          </p:cNvGraphicFramePr>
          <p:nvPr>
            <p:extLst>
              <p:ext uri="{D42A27DB-BD31-4B8C-83A1-F6EECF244321}">
                <p14:modId xmlns:p14="http://schemas.microsoft.com/office/powerpoint/2010/main" val="3226971208"/>
              </p:ext>
            </p:extLst>
          </p:nvPr>
        </p:nvGraphicFramePr>
        <p:xfrm>
          <a:off x="1471862" y="3351216"/>
          <a:ext cx="336550" cy="115887"/>
        </p:xfrm>
        <a:graphic>
          <a:graphicData uri="http://schemas.openxmlformats.org/presentationml/2006/ole">
            <mc:AlternateContent xmlns:mc="http://schemas.openxmlformats.org/markup-compatibility/2006">
              <mc:Choice xmlns:v="urn:schemas-microsoft-com:vml" Requires="v">
                <p:oleObj spid="_x0000_s10438" name="CorelDRAW" r:id="rId11" imgW="336238" imgH="115537" progId="CorelDraw.Graphic.17">
                  <p:embed/>
                </p:oleObj>
              </mc:Choice>
              <mc:Fallback>
                <p:oleObj name="CorelDRAW" r:id="rId11" imgW="336238" imgH="115537" progId="CorelDraw.Graphic.17">
                  <p:embed/>
                  <p:pic>
                    <p:nvPicPr>
                      <p:cNvPr id="0" name=""/>
                      <p:cNvPicPr/>
                      <p:nvPr/>
                    </p:nvPicPr>
                    <p:blipFill>
                      <a:blip r:embed="rId12"/>
                      <a:stretch>
                        <a:fillRect/>
                      </a:stretch>
                    </p:blipFill>
                    <p:spPr>
                      <a:xfrm>
                        <a:off x="1471862" y="3351216"/>
                        <a:ext cx="336550" cy="115887"/>
                      </a:xfrm>
                      <a:prstGeom prst="rect">
                        <a:avLst/>
                      </a:prstGeom>
                    </p:spPr>
                  </p:pic>
                </p:oleObj>
              </mc:Fallback>
            </mc:AlternateContent>
          </a:graphicData>
        </a:graphic>
      </p:graphicFrame>
      <p:graphicFrame>
        <p:nvGraphicFramePr>
          <p:cNvPr id="20" name="Объект 19">
            <a:extLst>
              <a:ext uri="{FF2B5EF4-FFF2-40B4-BE49-F238E27FC236}">
                <a16:creationId xmlns:a16="http://schemas.microsoft.com/office/drawing/2014/main" id="{09C36EE5-0C5D-39AE-D86C-D19C0C8FAFA8}"/>
              </a:ext>
            </a:extLst>
          </p:cNvPr>
          <p:cNvGraphicFramePr>
            <a:graphicFrameLocks noChangeAspect="1"/>
          </p:cNvGraphicFramePr>
          <p:nvPr>
            <p:extLst>
              <p:ext uri="{D42A27DB-BD31-4B8C-83A1-F6EECF244321}">
                <p14:modId xmlns:p14="http://schemas.microsoft.com/office/powerpoint/2010/main" val="3392895434"/>
              </p:ext>
            </p:extLst>
          </p:nvPr>
        </p:nvGraphicFramePr>
        <p:xfrm>
          <a:off x="7763842" y="3351216"/>
          <a:ext cx="336550" cy="115887"/>
        </p:xfrm>
        <a:graphic>
          <a:graphicData uri="http://schemas.openxmlformats.org/presentationml/2006/ole">
            <mc:AlternateContent xmlns:mc="http://schemas.openxmlformats.org/markup-compatibility/2006">
              <mc:Choice xmlns:v="urn:schemas-microsoft-com:vml" Requires="v">
                <p:oleObj spid="_x0000_s10439" name="CorelDRAW" r:id="rId13" imgW="336238" imgH="115537" progId="CorelDraw.Graphic.17">
                  <p:embed/>
                </p:oleObj>
              </mc:Choice>
              <mc:Fallback>
                <p:oleObj name="CorelDRAW" r:id="rId13" imgW="336238" imgH="115537" progId="CorelDraw.Graphic.17">
                  <p:embed/>
                  <p:pic>
                    <p:nvPicPr>
                      <p:cNvPr id="0" name=""/>
                      <p:cNvPicPr/>
                      <p:nvPr/>
                    </p:nvPicPr>
                    <p:blipFill>
                      <a:blip r:embed="rId14"/>
                      <a:stretch>
                        <a:fillRect/>
                      </a:stretch>
                    </p:blipFill>
                    <p:spPr>
                      <a:xfrm>
                        <a:off x="7763842" y="3351216"/>
                        <a:ext cx="336550" cy="115887"/>
                      </a:xfrm>
                      <a:prstGeom prst="rect">
                        <a:avLst/>
                      </a:prstGeom>
                    </p:spPr>
                  </p:pic>
                </p:oleObj>
              </mc:Fallback>
            </mc:AlternateContent>
          </a:graphicData>
        </a:graphic>
      </p:graphicFrame>
    </p:spTree>
    <p:extLst>
      <p:ext uri="{BB962C8B-B14F-4D97-AF65-F5344CB8AC3E}">
        <p14:creationId xmlns:p14="http://schemas.microsoft.com/office/powerpoint/2010/main" val="276843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C5022-9A41-6C1E-E358-356C4F924996}"/>
            </a:ext>
          </a:extLst>
        </p:cNvPr>
        <p:cNvGrpSpPr/>
        <p:nvPr/>
      </p:nvGrpSpPr>
      <p:grpSpPr>
        <a:xfrm>
          <a:off x="0" y="0"/>
          <a:ext cx="0" cy="0"/>
          <a:chOff x="0" y="0"/>
          <a:chExt cx="0" cy="0"/>
        </a:xfrm>
      </p:grpSpPr>
      <p:pic>
        <p:nvPicPr>
          <p:cNvPr id="24" name="Рисунок 23">
            <a:extLst>
              <a:ext uri="{FF2B5EF4-FFF2-40B4-BE49-F238E27FC236}">
                <a16:creationId xmlns:a16="http://schemas.microsoft.com/office/drawing/2014/main" id="{76308869-2005-1770-54DD-3A9EFC5A2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418C44D0-A3CA-EB61-9C07-D286B0B6C1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A1AD3FCE-D7E2-4E8B-7D89-EF61BE9073ED}"/>
              </a:ext>
            </a:extLst>
          </p:cNvPr>
          <p:cNvSpPr txBox="1"/>
          <p:nvPr/>
        </p:nvSpPr>
        <p:spPr>
          <a:xfrm>
            <a:off x="1736811" y="120527"/>
            <a:ext cx="5670376" cy="446276"/>
          </a:xfrm>
          <a:prstGeom prst="rect">
            <a:avLst/>
          </a:prstGeom>
          <a:noFill/>
        </p:spPr>
        <p:txBody>
          <a:bodyPr wrap="square">
            <a:spAutoFit/>
          </a:bodyPr>
          <a:lstStyle/>
          <a:p>
            <a:pPr algn="ctr"/>
            <a:r>
              <a:rPr lang="ru-RU" sz="2300" b="1" dirty="0">
                <a:solidFill>
                  <a:srgbClr val="FFFF00"/>
                </a:solidFill>
              </a:rPr>
              <a:t>МОШЕННИКИ В СОЦИАЛЬНЫХ СЕТЯХ</a:t>
            </a:r>
            <a:endParaRPr lang="ru-BY" sz="2300" dirty="0">
              <a:solidFill>
                <a:srgbClr val="FFFF00"/>
              </a:solidFill>
            </a:endParaRPr>
          </a:p>
        </p:txBody>
      </p:sp>
      <p:sp>
        <p:nvSpPr>
          <p:cNvPr id="12" name="TextBox 11">
            <a:extLst>
              <a:ext uri="{FF2B5EF4-FFF2-40B4-BE49-F238E27FC236}">
                <a16:creationId xmlns:a16="http://schemas.microsoft.com/office/drawing/2014/main" id="{B0A4BB8B-A428-40F8-6B00-EBE74A9B33DF}"/>
              </a:ext>
            </a:extLst>
          </p:cNvPr>
          <p:cNvSpPr txBox="1"/>
          <p:nvPr/>
        </p:nvSpPr>
        <p:spPr>
          <a:xfrm>
            <a:off x="6156176" y="1100247"/>
            <a:ext cx="2763135" cy="3554819"/>
          </a:xfrm>
          <a:prstGeom prst="rect">
            <a:avLst/>
          </a:prstGeom>
          <a:noFill/>
        </p:spPr>
        <p:txBody>
          <a:bodyPr wrap="square">
            <a:spAutoFit/>
          </a:bodyPr>
          <a:lstStyle/>
          <a:p>
            <a:pPr defTabSz="648000">
              <a:tabLst>
                <a:tab pos="216000" algn="l"/>
              </a:tabLst>
            </a:pPr>
            <a:r>
              <a:rPr lang="ru-RU" sz="1500" b="1" dirty="0"/>
              <a:t>Будьте бдительны:</a:t>
            </a:r>
          </a:p>
          <a:p>
            <a:pPr defTabSz="648000">
              <a:tabLst>
                <a:tab pos="216000" algn="l"/>
              </a:tabLst>
            </a:pPr>
            <a:endParaRPr lang="ru-RU" sz="1500" dirty="0"/>
          </a:p>
          <a:p>
            <a:pPr defTabSz="648000">
              <a:tabLst>
                <a:tab pos="216000" algn="l"/>
              </a:tabLst>
            </a:pPr>
            <a:r>
              <a:rPr lang="ru-RU" sz="1500" dirty="0"/>
              <a:t>Свяжитесь с собеседником альтернативным способом</a:t>
            </a:r>
          </a:p>
          <a:p>
            <a:pPr defTabSz="648000">
              <a:tabLst>
                <a:tab pos="216000" algn="l"/>
              </a:tabLst>
            </a:pPr>
            <a:endParaRPr lang="ru-RU" sz="1500" dirty="0"/>
          </a:p>
          <a:p>
            <a:pPr defTabSz="648000">
              <a:tabLst>
                <a:tab pos="216000" algn="l"/>
              </a:tabLst>
            </a:pPr>
            <a:r>
              <a:rPr lang="ru-RU" sz="1500" dirty="0"/>
              <a:t>Установите двойную защиту учетной записи</a:t>
            </a:r>
          </a:p>
          <a:p>
            <a:pPr defTabSz="648000">
              <a:tabLst>
                <a:tab pos="216000" algn="l"/>
              </a:tabLst>
            </a:pPr>
            <a:endParaRPr lang="ru-RU" sz="1500" dirty="0"/>
          </a:p>
          <a:p>
            <a:pPr defTabSz="648000">
              <a:tabLst>
                <a:tab pos="216000" algn="l"/>
              </a:tabLst>
            </a:pPr>
            <a:r>
              <a:rPr lang="ru-RU" sz="1500" dirty="0"/>
              <a:t>Используйте сложный пароль</a:t>
            </a:r>
          </a:p>
          <a:p>
            <a:pPr defTabSz="648000">
              <a:tabLst>
                <a:tab pos="216000" algn="l"/>
              </a:tabLst>
            </a:pPr>
            <a:endParaRPr lang="ru-RU" sz="1500" dirty="0"/>
          </a:p>
          <a:p>
            <a:pPr defTabSz="648000">
              <a:tabLst>
                <a:tab pos="216000" algn="l"/>
              </a:tabLst>
            </a:pPr>
            <a:r>
              <a:rPr lang="ru-RU" sz="1500" dirty="0"/>
              <a:t>Не пользуйтесь чужими устройствами</a:t>
            </a:r>
          </a:p>
          <a:p>
            <a:pPr defTabSz="648000">
              <a:tabLst>
                <a:tab pos="216000" algn="l"/>
              </a:tabLst>
            </a:pPr>
            <a:endParaRPr lang="ru-RU" sz="1500" dirty="0"/>
          </a:p>
          <a:p>
            <a:pPr defTabSz="648000">
              <a:tabLst>
                <a:tab pos="216000" algn="l"/>
              </a:tabLst>
            </a:pPr>
            <a:r>
              <a:rPr lang="ru-RU" sz="1500" dirty="0"/>
              <a:t>Пользуйтесь антивирусными программами</a:t>
            </a:r>
          </a:p>
        </p:txBody>
      </p:sp>
      <p:graphicFrame>
        <p:nvGraphicFramePr>
          <p:cNvPr id="5" name="Объект 4">
            <a:extLst>
              <a:ext uri="{FF2B5EF4-FFF2-40B4-BE49-F238E27FC236}">
                <a16:creationId xmlns:a16="http://schemas.microsoft.com/office/drawing/2014/main" id="{81FBD2ED-C4D4-66A4-E8FA-C361727A8E8E}"/>
              </a:ext>
            </a:extLst>
          </p:cNvPr>
          <p:cNvGraphicFramePr>
            <a:graphicFrameLocks noChangeAspect="1"/>
          </p:cNvGraphicFramePr>
          <p:nvPr>
            <p:extLst>
              <p:ext uri="{D42A27DB-BD31-4B8C-83A1-F6EECF244321}">
                <p14:modId xmlns:p14="http://schemas.microsoft.com/office/powerpoint/2010/main" val="1332624231"/>
              </p:ext>
            </p:extLst>
          </p:nvPr>
        </p:nvGraphicFramePr>
        <p:xfrm>
          <a:off x="6021293" y="1600262"/>
          <a:ext cx="188913" cy="196850"/>
        </p:xfrm>
        <a:graphic>
          <a:graphicData uri="http://schemas.openxmlformats.org/presentationml/2006/ole">
            <mc:AlternateContent xmlns:mc="http://schemas.openxmlformats.org/markup-compatibility/2006">
              <mc:Choice xmlns:v="urn:schemas-microsoft-com:vml" Requires="v">
                <p:oleObj spid="_x0000_s9378" name="CorelDRAW" r:id="rId6" imgW="188631" imgH="197295" progId="CorelDraw.Graphic.17">
                  <p:embed/>
                </p:oleObj>
              </mc:Choice>
              <mc:Fallback>
                <p:oleObj name="CorelDRAW" r:id="rId6" imgW="188631" imgH="197295" progId="CorelDraw.Graphic.17">
                  <p:embed/>
                  <p:pic>
                    <p:nvPicPr>
                      <p:cNvPr id="5" name="Объект 4">
                        <a:extLst>
                          <a:ext uri="{FF2B5EF4-FFF2-40B4-BE49-F238E27FC236}">
                            <a16:creationId xmlns:a16="http://schemas.microsoft.com/office/drawing/2014/main" id="{834C97C7-2C05-B803-F819-7181BBCFBA69}"/>
                          </a:ext>
                        </a:extLst>
                      </p:cNvPr>
                      <p:cNvPicPr/>
                      <p:nvPr/>
                    </p:nvPicPr>
                    <p:blipFill>
                      <a:blip r:embed="rId7"/>
                      <a:stretch>
                        <a:fillRect/>
                      </a:stretch>
                    </p:blipFill>
                    <p:spPr>
                      <a:xfrm>
                        <a:off x="6021293" y="1600262"/>
                        <a:ext cx="188913" cy="196850"/>
                      </a:xfrm>
                      <a:prstGeom prst="rect">
                        <a:avLst/>
                      </a:prstGeom>
                    </p:spPr>
                  </p:pic>
                </p:oleObj>
              </mc:Fallback>
            </mc:AlternateContent>
          </a:graphicData>
        </a:graphic>
      </p:graphicFrame>
      <p:graphicFrame>
        <p:nvGraphicFramePr>
          <p:cNvPr id="13" name="Объект 12">
            <a:extLst>
              <a:ext uri="{FF2B5EF4-FFF2-40B4-BE49-F238E27FC236}">
                <a16:creationId xmlns:a16="http://schemas.microsoft.com/office/drawing/2014/main" id="{F17D02D5-4DB6-C3AB-1C7F-DB17B7CABA3A}"/>
              </a:ext>
            </a:extLst>
          </p:cNvPr>
          <p:cNvGraphicFramePr>
            <a:graphicFrameLocks noChangeAspect="1"/>
          </p:cNvGraphicFramePr>
          <p:nvPr>
            <p:extLst>
              <p:ext uri="{D42A27DB-BD31-4B8C-83A1-F6EECF244321}">
                <p14:modId xmlns:p14="http://schemas.microsoft.com/office/powerpoint/2010/main" val="4118012596"/>
              </p:ext>
            </p:extLst>
          </p:nvPr>
        </p:nvGraphicFramePr>
        <p:xfrm>
          <a:off x="6021293" y="2276414"/>
          <a:ext cx="188913" cy="196850"/>
        </p:xfrm>
        <a:graphic>
          <a:graphicData uri="http://schemas.openxmlformats.org/presentationml/2006/ole">
            <mc:AlternateContent xmlns:mc="http://schemas.openxmlformats.org/markup-compatibility/2006">
              <mc:Choice xmlns:v="urn:schemas-microsoft-com:vml" Requires="v">
                <p:oleObj spid="_x0000_s9379" name="CorelDRAW" r:id="rId6" imgW="188631" imgH="197295" progId="CorelDraw.Graphic.17">
                  <p:embed/>
                </p:oleObj>
              </mc:Choice>
              <mc:Fallback>
                <p:oleObj name="CorelDRAW" r:id="rId6" imgW="188631" imgH="197295" progId="CorelDraw.Graphic.17">
                  <p:embed/>
                  <p:pic>
                    <p:nvPicPr>
                      <p:cNvPr id="5" name="Объект 4">
                        <a:extLst>
                          <a:ext uri="{FF2B5EF4-FFF2-40B4-BE49-F238E27FC236}">
                            <a16:creationId xmlns:a16="http://schemas.microsoft.com/office/drawing/2014/main" id="{81FBD2ED-C4D4-66A4-E8FA-C361727A8E8E}"/>
                          </a:ext>
                        </a:extLst>
                      </p:cNvPr>
                      <p:cNvPicPr/>
                      <p:nvPr/>
                    </p:nvPicPr>
                    <p:blipFill>
                      <a:blip r:embed="rId7"/>
                      <a:stretch>
                        <a:fillRect/>
                      </a:stretch>
                    </p:blipFill>
                    <p:spPr>
                      <a:xfrm>
                        <a:off x="6021293" y="2276414"/>
                        <a:ext cx="188913" cy="196850"/>
                      </a:xfrm>
                      <a:prstGeom prst="rect">
                        <a:avLst/>
                      </a:prstGeom>
                    </p:spPr>
                  </p:pic>
                </p:oleObj>
              </mc:Fallback>
            </mc:AlternateContent>
          </a:graphicData>
        </a:graphic>
      </p:graphicFrame>
      <p:graphicFrame>
        <p:nvGraphicFramePr>
          <p:cNvPr id="15" name="Объект 14">
            <a:extLst>
              <a:ext uri="{FF2B5EF4-FFF2-40B4-BE49-F238E27FC236}">
                <a16:creationId xmlns:a16="http://schemas.microsoft.com/office/drawing/2014/main" id="{7C118A1F-7C2F-B929-34E7-FD20A929B20B}"/>
              </a:ext>
            </a:extLst>
          </p:cNvPr>
          <p:cNvGraphicFramePr>
            <a:graphicFrameLocks noChangeAspect="1"/>
          </p:cNvGraphicFramePr>
          <p:nvPr>
            <p:extLst>
              <p:ext uri="{D42A27DB-BD31-4B8C-83A1-F6EECF244321}">
                <p14:modId xmlns:p14="http://schemas.microsoft.com/office/powerpoint/2010/main" val="2094691281"/>
              </p:ext>
            </p:extLst>
          </p:nvPr>
        </p:nvGraphicFramePr>
        <p:xfrm>
          <a:off x="6021293" y="2952566"/>
          <a:ext cx="188913" cy="196850"/>
        </p:xfrm>
        <a:graphic>
          <a:graphicData uri="http://schemas.openxmlformats.org/presentationml/2006/ole">
            <mc:AlternateContent xmlns:mc="http://schemas.openxmlformats.org/markup-compatibility/2006">
              <mc:Choice xmlns:v="urn:schemas-microsoft-com:vml" Requires="v">
                <p:oleObj spid="_x0000_s9380" name="CorelDRAW" r:id="rId6" imgW="188631" imgH="197295" progId="CorelDraw.Graphic.17">
                  <p:embed/>
                </p:oleObj>
              </mc:Choice>
              <mc:Fallback>
                <p:oleObj name="CorelDRAW" r:id="rId6" imgW="188631" imgH="197295" progId="CorelDraw.Graphic.17">
                  <p:embed/>
                  <p:pic>
                    <p:nvPicPr>
                      <p:cNvPr id="13" name="Объект 12">
                        <a:extLst>
                          <a:ext uri="{FF2B5EF4-FFF2-40B4-BE49-F238E27FC236}">
                            <a16:creationId xmlns:a16="http://schemas.microsoft.com/office/drawing/2014/main" id="{F17D02D5-4DB6-C3AB-1C7F-DB17B7CABA3A}"/>
                          </a:ext>
                        </a:extLst>
                      </p:cNvPr>
                      <p:cNvPicPr/>
                      <p:nvPr/>
                    </p:nvPicPr>
                    <p:blipFill>
                      <a:blip r:embed="rId7"/>
                      <a:stretch>
                        <a:fillRect/>
                      </a:stretch>
                    </p:blipFill>
                    <p:spPr>
                      <a:xfrm>
                        <a:off x="6021293" y="2952566"/>
                        <a:ext cx="188913" cy="196850"/>
                      </a:xfrm>
                      <a:prstGeom prst="rect">
                        <a:avLst/>
                      </a:prstGeom>
                    </p:spPr>
                  </p:pic>
                </p:oleObj>
              </mc:Fallback>
            </mc:AlternateContent>
          </a:graphicData>
        </a:graphic>
      </p:graphicFrame>
      <p:graphicFrame>
        <p:nvGraphicFramePr>
          <p:cNvPr id="16" name="Объект 15">
            <a:extLst>
              <a:ext uri="{FF2B5EF4-FFF2-40B4-BE49-F238E27FC236}">
                <a16:creationId xmlns:a16="http://schemas.microsoft.com/office/drawing/2014/main" id="{E0ADA709-2395-F28E-BDCB-A78F393DBF1C}"/>
              </a:ext>
            </a:extLst>
          </p:cNvPr>
          <p:cNvGraphicFramePr>
            <a:graphicFrameLocks noChangeAspect="1"/>
          </p:cNvGraphicFramePr>
          <p:nvPr>
            <p:extLst>
              <p:ext uri="{D42A27DB-BD31-4B8C-83A1-F6EECF244321}">
                <p14:modId xmlns:p14="http://schemas.microsoft.com/office/powerpoint/2010/main" val="3807291947"/>
              </p:ext>
            </p:extLst>
          </p:nvPr>
        </p:nvGraphicFramePr>
        <p:xfrm>
          <a:off x="6028669" y="3435282"/>
          <a:ext cx="188913" cy="196850"/>
        </p:xfrm>
        <a:graphic>
          <a:graphicData uri="http://schemas.openxmlformats.org/presentationml/2006/ole">
            <mc:AlternateContent xmlns:mc="http://schemas.openxmlformats.org/markup-compatibility/2006">
              <mc:Choice xmlns:v="urn:schemas-microsoft-com:vml" Requires="v">
                <p:oleObj spid="_x0000_s9381" name="CorelDRAW" r:id="rId6" imgW="188631" imgH="197295" progId="CorelDraw.Graphic.17">
                  <p:embed/>
                </p:oleObj>
              </mc:Choice>
              <mc:Fallback>
                <p:oleObj name="CorelDRAW" r:id="rId6" imgW="188631" imgH="197295" progId="CorelDraw.Graphic.17">
                  <p:embed/>
                  <p:pic>
                    <p:nvPicPr>
                      <p:cNvPr id="15" name="Объект 14">
                        <a:extLst>
                          <a:ext uri="{FF2B5EF4-FFF2-40B4-BE49-F238E27FC236}">
                            <a16:creationId xmlns:a16="http://schemas.microsoft.com/office/drawing/2014/main" id="{7C118A1F-7C2F-B929-34E7-FD20A929B20B}"/>
                          </a:ext>
                        </a:extLst>
                      </p:cNvPr>
                      <p:cNvPicPr/>
                      <p:nvPr/>
                    </p:nvPicPr>
                    <p:blipFill>
                      <a:blip r:embed="rId7"/>
                      <a:stretch>
                        <a:fillRect/>
                      </a:stretch>
                    </p:blipFill>
                    <p:spPr>
                      <a:xfrm>
                        <a:off x="6028669" y="3435282"/>
                        <a:ext cx="188913" cy="196850"/>
                      </a:xfrm>
                      <a:prstGeom prst="rect">
                        <a:avLst/>
                      </a:prstGeom>
                    </p:spPr>
                  </p:pic>
                </p:oleObj>
              </mc:Fallback>
            </mc:AlternateContent>
          </a:graphicData>
        </a:graphic>
      </p:graphicFrame>
      <p:graphicFrame>
        <p:nvGraphicFramePr>
          <p:cNvPr id="17" name="Объект 16">
            <a:extLst>
              <a:ext uri="{FF2B5EF4-FFF2-40B4-BE49-F238E27FC236}">
                <a16:creationId xmlns:a16="http://schemas.microsoft.com/office/drawing/2014/main" id="{BC115BF5-EF03-B677-4147-376B63A3115D}"/>
              </a:ext>
            </a:extLst>
          </p:cNvPr>
          <p:cNvGraphicFramePr>
            <a:graphicFrameLocks noChangeAspect="1"/>
          </p:cNvGraphicFramePr>
          <p:nvPr>
            <p:extLst>
              <p:ext uri="{D42A27DB-BD31-4B8C-83A1-F6EECF244321}">
                <p14:modId xmlns:p14="http://schemas.microsoft.com/office/powerpoint/2010/main" val="297838796"/>
              </p:ext>
            </p:extLst>
          </p:nvPr>
        </p:nvGraphicFramePr>
        <p:xfrm>
          <a:off x="6028669" y="4106432"/>
          <a:ext cx="188913" cy="196850"/>
        </p:xfrm>
        <a:graphic>
          <a:graphicData uri="http://schemas.openxmlformats.org/presentationml/2006/ole">
            <mc:AlternateContent xmlns:mc="http://schemas.openxmlformats.org/markup-compatibility/2006">
              <mc:Choice xmlns:v="urn:schemas-microsoft-com:vml" Requires="v">
                <p:oleObj spid="_x0000_s9382" name="CorelDRAW" r:id="rId6" imgW="188631" imgH="197295" progId="CorelDraw.Graphic.17">
                  <p:embed/>
                </p:oleObj>
              </mc:Choice>
              <mc:Fallback>
                <p:oleObj name="CorelDRAW" r:id="rId6" imgW="188631" imgH="197295" progId="CorelDraw.Graphic.17">
                  <p:embed/>
                  <p:pic>
                    <p:nvPicPr>
                      <p:cNvPr id="16" name="Объект 15">
                        <a:extLst>
                          <a:ext uri="{FF2B5EF4-FFF2-40B4-BE49-F238E27FC236}">
                            <a16:creationId xmlns:a16="http://schemas.microsoft.com/office/drawing/2014/main" id="{E0ADA709-2395-F28E-BDCB-A78F393DBF1C}"/>
                          </a:ext>
                        </a:extLst>
                      </p:cNvPr>
                      <p:cNvPicPr/>
                      <p:nvPr/>
                    </p:nvPicPr>
                    <p:blipFill>
                      <a:blip r:embed="rId7"/>
                      <a:stretch>
                        <a:fillRect/>
                      </a:stretch>
                    </p:blipFill>
                    <p:spPr>
                      <a:xfrm>
                        <a:off x="6028669" y="4106432"/>
                        <a:ext cx="188913" cy="196850"/>
                      </a:xfrm>
                      <a:prstGeom prst="rect">
                        <a:avLst/>
                      </a:prstGeom>
                    </p:spPr>
                  </p:pic>
                </p:oleObj>
              </mc:Fallback>
            </mc:AlternateContent>
          </a:graphicData>
        </a:graphic>
      </p:graphicFrame>
    </p:spTree>
    <p:extLst>
      <p:ext uri="{BB962C8B-B14F-4D97-AF65-F5344CB8AC3E}">
        <p14:creationId xmlns:p14="http://schemas.microsoft.com/office/powerpoint/2010/main" val="230342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88CB0-32B2-57FF-1689-2E21E1B8D03F}"/>
            </a:ext>
          </a:extLst>
        </p:cNvPr>
        <p:cNvGrpSpPr/>
        <p:nvPr/>
      </p:nvGrpSpPr>
      <p:grpSpPr>
        <a:xfrm>
          <a:off x="0" y="0"/>
          <a:ext cx="0" cy="0"/>
          <a:chOff x="0" y="0"/>
          <a:chExt cx="0" cy="0"/>
        </a:xfrm>
      </p:grpSpPr>
      <p:pic>
        <p:nvPicPr>
          <p:cNvPr id="22" name="Рисунок 21">
            <a:extLst>
              <a:ext uri="{FF2B5EF4-FFF2-40B4-BE49-F238E27FC236}">
                <a16:creationId xmlns:a16="http://schemas.microsoft.com/office/drawing/2014/main" id="{A33A0F54-5079-5BC0-5173-6FE9D4006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91" y="4929"/>
            <a:ext cx="9144000" cy="5138571"/>
          </a:xfrm>
          <a:prstGeom prst="rect">
            <a:avLst/>
          </a:prstGeom>
        </p:spPr>
      </p:pic>
      <p:pic>
        <p:nvPicPr>
          <p:cNvPr id="2" name="Рисунок 1">
            <a:extLst>
              <a:ext uri="{FF2B5EF4-FFF2-40B4-BE49-F238E27FC236}">
                <a16:creationId xmlns:a16="http://schemas.microsoft.com/office/drawing/2014/main" id="{9787CD89-95FB-A6CA-A75A-7E3EE51A46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4EDF013D-F4B8-0F49-992E-48948EFFF1F7}"/>
              </a:ext>
            </a:extLst>
          </p:cNvPr>
          <p:cNvSpPr txBox="1"/>
          <p:nvPr/>
        </p:nvSpPr>
        <p:spPr>
          <a:xfrm>
            <a:off x="1736811" y="120527"/>
            <a:ext cx="5670376" cy="446276"/>
          </a:xfrm>
          <a:prstGeom prst="rect">
            <a:avLst/>
          </a:prstGeom>
          <a:noFill/>
        </p:spPr>
        <p:txBody>
          <a:bodyPr wrap="square">
            <a:spAutoFit/>
          </a:bodyPr>
          <a:lstStyle/>
          <a:p>
            <a:pPr algn="ctr"/>
            <a:r>
              <a:rPr lang="ru-RU" sz="2300" b="1">
                <a:solidFill>
                  <a:srgbClr val="FFFF00"/>
                </a:solidFill>
              </a:rPr>
              <a:t>ОСТОРОЖНО: </a:t>
            </a:r>
            <a:r>
              <a:rPr lang="ru-RU" sz="2300" b="1" dirty="0">
                <a:solidFill>
                  <a:srgbClr val="FFFF00"/>
                </a:solidFill>
              </a:rPr>
              <a:t>ВАС ИСПОЛЬЗУЮТ!</a:t>
            </a:r>
            <a:endParaRPr lang="ru-BY" sz="2300" dirty="0">
              <a:solidFill>
                <a:srgbClr val="FFFF00"/>
              </a:solidFill>
            </a:endParaRPr>
          </a:p>
        </p:txBody>
      </p:sp>
      <p:sp>
        <p:nvSpPr>
          <p:cNvPr id="9" name="TextBox 8">
            <a:extLst>
              <a:ext uri="{FF2B5EF4-FFF2-40B4-BE49-F238E27FC236}">
                <a16:creationId xmlns:a16="http://schemas.microsoft.com/office/drawing/2014/main" id="{6D46D5A4-C4E8-5524-627D-3361F401A29C}"/>
              </a:ext>
            </a:extLst>
          </p:cNvPr>
          <p:cNvSpPr txBox="1"/>
          <p:nvPr/>
        </p:nvSpPr>
        <p:spPr>
          <a:xfrm>
            <a:off x="797082" y="805928"/>
            <a:ext cx="3118374" cy="613694"/>
          </a:xfrm>
          <a:prstGeom prst="rect">
            <a:avLst/>
          </a:prstGeom>
          <a:noFill/>
        </p:spPr>
        <p:txBody>
          <a:bodyPr wrap="square">
            <a:spAutoFit/>
          </a:bodyPr>
          <a:lstStyle/>
          <a:p>
            <a:pPr algn="ctr" defTabSz="648000">
              <a:lnSpc>
                <a:spcPct val="80000"/>
              </a:lnSpc>
              <a:tabLst>
                <a:tab pos="216000" algn="l"/>
              </a:tabLst>
            </a:pPr>
            <a:r>
              <a:rPr lang="ru-RU" sz="1400" dirty="0"/>
              <a:t>Предлагают подработку. </a:t>
            </a:r>
          </a:p>
          <a:p>
            <a:pPr algn="ctr" defTabSz="648000">
              <a:lnSpc>
                <a:spcPct val="80000"/>
              </a:lnSpc>
              <a:tabLst>
                <a:tab pos="216000" algn="l"/>
              </a:tabLst>
            </a:pPr>
            <a:r>
              <a:rPr lang="ru-RU" sz="1400" dirty="0"/>
              <a:t>Нужно просто снять деньги  и передать их…</a:t>
            </a:r>
          </a:p>
        </p:txBody>
      </p:sp>
      <p:sp>
        <p:nvSpPr>
          <p:cNvPr id="12" name="TextBox 11">
            <a:extLst>
              <a:ext uri="{FF2B5EF4-FFF2-40B4-BE49-F238E27FC236}">
                <a16:creationId xmlns:a16="http://schemas.microsoft.com/office/drawing/2014/main" id="{923981AB-B7AD-DC14-B8F8-E33D9F9F859C}"/>
              </a:ext>
            </a:extLst>
          </p:cNvPr>
          <p:cNvSpPr txBox="1"/>
          <p:nvPr/>
        </p:nvSpPr>
        <p:spPr>
          <a:xfrm>
            <a:off x="5508104" y="870790"/>
            <a:ext cx="3118374" cy="570605"/>
          </a:xfrm>
          <a:prstGeom prst="rect">
            <a:avLst/>
          </a:prstGeom>
          <a:noFill/>
        </p:spPr>
        <p:txBody>
          <a:bodyPr wrap="square">
            <a:spAutoFit/>
          </a:bodyPr>
          <a:lstStyle/>
          <a:p>
            <a:pPr algn="ctr" defTabSz="648000">
              <a:lnSpc>
                <a:spcPct val="80000"/>
              </a:lnSpc>
              <a:tabLst>
                <a:tab pos="216000" algn="l"/>
              </a:tabLst>
            </a:pPr>
            <a:endParaRPr lang="ru-RU" sz="1050" dirty="0"/>
          </a:p>
          <a:p>
            <a:pPr algn="ctr" defTabSz="648000">
              <a:lnSpc>
                <a:spcPct val="80000"/>
              </a:lnSpc>
              <a:tabLst>
                <a:tab pos="216000" algn="l"/>
              </a:tabLst>
            </a:pPr>
            <a:r>
              <a:rPr lang="ru-RU" sz="1400" dirty="0"/>
              <a:t>Тебе предлагают стать соучастником преступной схемы!</a:t>
            </a:r>
          </a:p>
        </p:txBody>
      </p:sp>
      <p:sp>
        <p:nvSpPr>
          <p:cNvPr id="13" name="TextBox 12">
            <a:extLst>
              <a:ext uri="{FF2B5EF4-FFF2-40B4-BE49-F238E27FC236}">
                <a16:creationId xmlns:a16="http://schemas.microsoft.com/office/drawing/2014/main" id="{21C03A1E-4D02-5C28-100C-B153EEB5DFD9}"/>
              </a:ext>
            </a:extLst>
          </p:cNvPr>
          <p:cNvSpPr txBox="1"/>
          <p:nvPr/>
        </p:nvSpPr>
        <p:spPr>
          <a:xfrm>
            <a:off x="797082" y="4435230"/>
            <a:ext cx="3550422" cy="306879"/>
          </a:xfrm>
          <a:prstGeom prst="rect">
            <a:avLst/>
          </a:prstGeom>
          <a:noFill/>
        </p:spPr>
        <p:txBody>
          <a:bodyPr wrap="square">
            <a:spAutoFit/>
          </a:bodyPr>
          <a:lstStyle/>
          <a:p>
            <a:pPr algn="r" defTabSz="648000">
              <a:lnSpc>
                <a:spcPct val="80000"/>
              </a:lnSpc>
              <a:tabLst>
                <a:tab pos="216000" algn="l"/>
              </a:tabLst>
            </a:pPr>
            <a:r>
              <a:rPr lang="ru-RU" sz="1700" b="1" dirty="0"/>
              <a:t>Не дайте подставить себя!</a:t>
            </a:r>
          </a:p>
        </p:txBody>
      </p:sp>
      <p:sp>
        <p:nvSpPr>
          <p:cNvPr id="15" name="TextBox 14">
            <a:extLst>
              <a:ext uri="{FF2B5EF4-FFF2-40B4-BE49-F238E27FC236}">
                <a16:creationId xmlns:a16="http://schemas.microsoft.com/office/drawing/2014/main" id="{B1F5ACCB-C7BE-DA56-F7D6-7B003CAE9B76}"/>
              </a:ext>
            </a:extLst>
          </p:cNvPr>
          <p:cNvSpPr txBox="1"/>
          <p:nvPr/>
        </p:nvSpPr>
        <p:spPr>
          <a:xfrm>
            <a:off x="4860032" y="4224602"/>
            <a:ext cx="4032447" cy="1135439"/>
          </a:xfrm>
          <a:prstGeom prst="rect">
            <a:avLst/>
          </a:prstGeom>
          <a:noFill/>
        </p:spPr>
        <p:txBody>
          <a:bodyPr wrap="square">
            <a:spAutoFit/>
          </a:bodyPr>
          <a:lstStyle/>
          <a:p>
            <a:pPr defTabSz="648000">
              <a:lnSpc>
                <a:spcPct val="80000"/>
              </a:lnSpc>
              <a:tabLst>
                <a:tab pos="216000" algn="l"/>
              </a:tabLst>
            </a:pPr>
            <a:r>
              <a:rPr lang="ru-RU" sz="1100" dirty="0">
                <a:solidFill>
                  <a:schemeClr val="bg1"/>
                </a:solidFill>
              </a:rPr>
              <a:t>Не заводите  банковскую карточку для другого человека</a:t>
            </a:r>
          </a:p>
          <a:p>
            <a:pPr defTabSz="648000">
              <a:lnSpc>
                <a:spcPct val="80000"/>
              </a:lnSpc>
              <a:tabLst>
                <a:tab pos="216000" algn="l"/>
              </a:tabLst>
            </a:pPr>
            <a:endParaRPr lang="ru-RU" sz="1230" dirty="0">
              <a:solidFill>
                <a:schemeClr val="bg1"/>
              </a:solidFill>
            </a:endParaRPr>
          </a:p>
          <a:p>
            <a:pPr defTabSz="648000">
              <a:lnSpc>
                <a:spcPct val="80000"/>
              </a:lnSpc>
              <a:tabLst>
                <a:tab pos="216000" algn="l"/>
              </a:tabLst>
            </a:pPr>
            <a:r>
              <a:rPr lang="ru-RU" sz="1100" dirty="0">
                <a:solidFill>
                  <a:schemeClr val="bg1"/>
                </a:solidFill>
              </a:rPr>
              <a:t>Не передавайте данные своих банковских карт и пароли</a:t>
            </a:r>
          </a:p>
          <a:p>
            <a:pPr defTabSz="648000">
              <a:lnSpc>
                <a:spcPct val="80000"/>
              </a:lnSpc>
              <a:tabLst>
                <a:tab pos="216000" algn="l"/>
              </a:tabLst>
            </a:pPr>
            <a:endParaRPr lang="ru-RU" sz="1100" dirty="0">
              <a:solidFill>
                <a:schemeClr val="bg1"/>
              </a:solidFill>
            </a:endParaRPr>
          </a:p>
          <a:p>
            <a:pPr defTabSz="648000">
              <a:lnSpc>
                <a:spcPct val="80000"/>
              </a:lnSpc>
              <a:tabLst>
                <a:tab pos="216000" algn="l"/>
              </a:tabLst>
            </a:pPr>
            <a:r>
              <a:rPr lang="ru-RU" sz="1100" dirty="0">
                <a:solidFill>
                  <a:schemeClr val="bg1"/>
                </a:solidFill>
              </a:rPr>
              <a:t>Не соглашайтесь на подобные предложения заработка</a:t>
            </a:r>
          </a:p>
          <a:p>
            <a:pPr defTabSz="648000">
              <a:lnSpc>
                <a:spcPct val="80000"/>
              </a:lnSpc>
              <a:tabLst>
                <a:tab pos="216000" algn="l"/>
              </a:tabLst>
            </a:pPr>
            <a:endParaRPr lang="ru-RU" sz="1100" dirty="0">
              <a:solidFill>
                <a:schemeClr val="bg1"/>
              </a:solidFill>
            </a:endParaRPr>
          </a:p>
          <a:p>
            <a:pPr defTabSz="648000">
              <a:lnSpc>
                <a:spcPct val="80000"/>
              </a:lnSpc>
              <a:tabLst>
                <a:tab pos="216000" algn="l"/>
              </a:tabLst>
            </a:pPr>
            <a:endParaRPr lang="ru-RU" sz="1700" b="1" dirty="0">
              <a:solidFill>
                <a:schemeClr val="bg1"/>
              </a:solidFill>
            </a:endParaRPr>
          </a:p>
        </p:txBody>
      </p:sp>
      <p:graphicFrame>
        <p:nvGraphicFramePr>
          <p:cNvPr id="14" name="Объект 13">
            <a:extLst>
              <a:ext uri="{FF2B5EF4-FFF2-40B4-BE49-F238E27FC236}">
                <a16:creationId xmlns:a16="http://schemas.microsoft.com/office/drawing/2014/main" id="{EB1A3C6C-E7D7-4188-974B-C7C8C5C184E3}"/>
              </a:ext>
            </a:extLst>
          </p:cNvPr>
          <p:cNvGraphicFramePr>
            <a:graphicFrameLocks noChangeAspect="1"/>
          </p:cNvGraphicFramePr>
          <p:nvPr>
            <p:extLst>
              <p:ext uri="{D42A27DB-BD31-4B8C-83A1-F6EECF244321}">
                <p14:modId xmlns:p14="http://schemas.microsoft.com/office/powerpoint/2010/main" val="2071406465"/>
              </p:ext>
            </p:extLst>
          </p:nvPr>
        </p:nvGraphicFramePr>
        <p:xfrm>
          <a:off x="4683785" y="4204161"/>
          <a:ext cx="225425" cy="234950"/>
        </p:xfrm>
        <a:graphic>
          <a:graphicData uri="http://schemas.openxmlformats.org/presentationml/2006/ole">
            <mc:AlternateContent xmlns:mc="http://schemas.openxmlformats.org/markup-compatibility/2006">
              <mc:Choice xmlns:v="urn:schemas-microsoft-com:vml" Requires="v">
                <p:oleObj spid="_x0000_s7272" name="CorelDRAW" r:id="rId6" imgW="224670" imgH="235296" progId="CorelDraw.Graphic.17">
                  <p:embed/>
                </p:oleObj>
              </mc:Choice>
              <mc:Fallback>
                <p:oleObj name="CorelDRAW" r:id="rId6" imgW="224670" imgH="235296" progId="CorelDraw.Graphic.17">
                  <p:embed/>
                  <p:pic>
                    <p:nvPicPr>
                      <p:cNvPr id="16" name="Объект 15">
                        <a:extLst>
                          <a:ext uri="{FF2B5EF4-FFF2-40B4-BE49-F238E27FC236}">
                            <a16:creationId xmlns:a16="http://schemas.microsoft.com/office/drawing/2014/main" id="{DFF5079A-1F1B-9D06-99D5-8B5CC2FE1E7A}"/>
                          </a:ext>
                        </a:extLst>
                      </p:cNvPr>
                      <p:cNvPicPr/>
                      <p:nvPr/>
                    </p:nvPicPr>
                    <p:blipFill>
                      <a:blip r:embed="rId7"/>
                      <a:stretch>
                        <a:fillRect/>
                      </a:stretch>
                    </p:blipFill>
                    <p:spPr>
                      <a:xfrm>
                        <a:off x="4683785" y="4204161"/>
                        <a:ext cx="225425" cy="234950"/>
                      </a:xfrm>
                      <a:prstGeom prst="rect">
                        <a:avLst/>
                      </a:prstGeom>
                    </p:spPr>
                  </p:pic>
                </p:oleObj>
              </mc:Fallback>
            </mc:AlternateContent>
          </a:graphicData>
        </a:graphic>
      </p:graphicFrame>
      <p:graphicFrame>
        <p:nvGraphicFramePr>
          <p:cNvPr id="20" name="Объект 19">
            <a:extLst>
              <a:ext uri="{FF2B5EF4-FFF2-40B4-BE49-F238E27FC236}">
                <a16:creationId xmlns:a16="http://schemas.microsoft.com/office/drawing/2014/main" id="{B9E7F199-BE1F-4468-828C-04DA39259279}"/>
              </a:ext>
            </a:extLst>
          </p:cNvPr>
          <p:cNvGraphicFramePr>
            <a:graphicFrameLocks noChangeAspect="1"/>
          </p:cNvGraphicFramePr>
          <p:nvPr>
            <p:extLst>
              <p:ext uri="{D42A27DB-BD31-4B8C-83A1-F6EECF244321}">
                <p14:modId xmlns:p14="http://schemas.microsoft.com/office/powerpoint/2010/main" val="581245002"/>
              </p:ext>
            </p:extLst>
          </p:nvPr>
        </p:nvGraphicFramePr>
        <p:xfrm>
          <a:off x="4685496" y="4471194"/>
          <a:ext cx="225425" cy="234950"/>
        </p:xfrm>
        <a:graphic>
          <a:graphicData uri="http://schemas.openxmlformats.org/presentationml/2006/ole">
            <mc:AlternateContent xmlns:mc="http://schemas.openxmlformats.org/markup-compatibility/2006">
              <mc:Choice xmlns:v="urn:schemas-microsoft-com:vml" Requires="v">
                <p:oleObj spid="_x0000_s7273" name="CorelDRAW" r:id="rId8" imgW="224670" imgH="235296" progId="CorelDraw.Graphic.17">
                  <p:embed/>
                </p:oleObj>
              </mc:Choice>
              <mc:Fallback>
                <p:oleObj name="CorelDRAW" r:id="rId8" imgW="224670" imgH="235296" progId="CorelDraw.Graphic.17">
                  <p:embed/>
                  <p:pic>
                    <p:nvPicPr>
                      <p:cNvPr id="14" name="Объект 13">
                        <a:extLst>
                          <a:ext uri="{FF2B5EF4-FFF2-40B4-BE49-F238E27FC236}">
                            <a16:creationId xmlns:a16="http://schemas.microsoft.com/office/drawing/2014/main" id="{EB1A3C6C-E7D7-4188-974B-C7C8C5C184E3}"/>
                          </a:ext>
                        </a:extLst>
                      </p:cNvPr>
                      <p:cNvPicPr/>
                      <p:nvPr/>
                    </p:nvPicPr>
                    <p:blipFill>
                      <a:blip r:embed="rId7"/>
                      <a:stretch>
                        <a:fillRect/>
                      </a:stretch>
                    </p:blipFill>
                    <p:spPr>
                      <a:xfrm>
                        <a:off x="4685496" y="4471194"/>
                        <a:ext cx="225425" cy="234950"/>
                      </a:xfrm>
                      <a:prstGeom prst="rect">
                        <a:avLst/>
                      </a:prstGeom>
                    </p:spPr>
                  </p:pic>
                </p:oleObj>
              </mc:Fallback>
            </mc:AlternateContent>
          </a:graphicData>
        </a:graphic>
      </p:graphicFrame>
      <p:graphicFrame>
        <p:nvGraphicFramePr>
          <p:cNvPr id="21" name="Объект 20">
            <a:extLst>
              <a:ext uri="{FF2B5EF4-FFF2-40B4-BE49-F238E27FC236}">
                <a16:creationId xmlns:a16="http://schemas.microsoft.com/office/drawing/2014/main" id="{C2901F6F-F0A5-4B6C-AE6E-E73241577722}"/>
              </a:ext>
            </a:extLst>
          </p:cNvPr>
          <p:cNvGraphicFramePr>
            <a:graphicFrameLocks noChangeAspect="1"/>
          </p:cNvGraphicFramePr>
          <p:nvPr>
            <p:extLst>
              <p:ext uri="{D42A27DB-BD31-4B8C-83A1-F6EECF244321}">
                <p14:modId xmlns:p14="http://schemas.microsoft.com/office/powerpoint/2010/main" val="2489504919"/>
              </p:ext>
            </p:extLst>
          </p:nvPr>
        </p:nvGraphicFramePr>
        <p:xfrm>
          <a:off x="4683785" y="4768056"/>
          <a:ext cx="225425" cy="234950"/>
        </p:xfrm>
        <a:graphic>
          <a:graphicData uri="http://schemas.openxmlformats.org/presentationml/2006/ole">
            <mc:AlternateContent xmlns:mc="http://schemas.openxmlformats.org/markup-compatibility/2006">
              <mc:Choice xmlns:v="urn:schemas-microsoft-com:vml" Requires="v">
                <p:oleObj spid="_x0000_s7274" name="CorelDRAW" r:id="rId9" imgW="224670" imgH="235296" progId="CorelDraw.Graphic.17">
                  <p:embed/>
                </p:oleObj>
              </mc:Choice>
              <mc:Fallback>
                <p:oleObj name="CorelDRAW" r:id="rId9" imgW="224670" imgH="235296" progId="CorelDraw.Graphic.17">
                  <p:embed/>
                  <p:pic>
                    <p:nvPicPr>
                      <p:cNvPr id="20" name="Объект 19">
                        <a:extLst>
                          <a:ext uri="{FF2B5EF4-FFF2-40B4-BE49-F238E27FC236}">
                            <a16:creationId xmlns:a16="http://schemas.microsoft.com/office/drawing/2014/main" id="{B9E7F199-BE1F-4468-828C-04DA39259279}"/>
                          </a:ext>
                        </a:extLst>
                      </p:cNvPr>
                      <p:cNvPicPr/>
                      <p:nvPr/>
                    </p:nvPicPr>
                    <p:blipFill>
                      <a:blip r:embed="rId7"/>
                      <a:stretch>
                        <a:fillRect/>
                      </a:stretch>
                    </p:blipFill>
                    <p:spPr>
                      <a:xfrm>
                        <a:off x="4683785" y="4768056"/>
                        <a:ext cx="225425" cy="234950"/>
                      </a:xfrm>
                      <a:prstGeom prst="rect">
                        <a:avLst/>
                      </a:prstGeom>
                    </p:spPr>
                  </p:pic>
                </p:oleObj>
              </mc:Fallback>
            </mc:AlternateContent>
          </a:graphicData>
        </a:graphic>
      </p:graphicFrame>
    </p:spTree>
    <p:extLst>
      <p:ext uri="{BB962C8B-B14F-4D97-AF65-F5344CB8AC3E}">
        <p14:creationId xmlns:p14="http://schemas.microsoft.com/office/powerpoint/2010/main" val="1445732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DC8CE-2906-A915-DD63-6D21A490363C}"/>
            </a:ext>
          </a:extLst>
        </p:cNvPr>
        <p:cNvGrpSpPr/>
        <p:nvPr/>
      </p:nvGrpSpPr>
      <p:grpSpPr>
        <a:xfrm>
          <a:off x="0" y="0"/>
          <a:ext cx="0" cy="0"/>
          <a:chOff x="0" y="0"/>
          <a:chExt cx="0" cy="0"/>
        </a:xfrm>
      </p:grpSpPr>
      <p:pic>
        <p:nvPicPr>
          <p:cNvPr id="19" name="Рисунок 18">
            <a:extLst>
              <a:ext uri="{FF2B5EF4-FFF2-40B4-BE49-F238E27FC236}">
                <a16:creationId xmlns:a16="http://schemas.microsoft.com/office/drawing/2014/main" id="{844480FA-2BE2-6D09-80C1-DFA1F3ECE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175092CA-14A2-C002-2A9D-62EC72C31D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F2187F27-99C4-5900-B8FA-72A3FF0B6E72}"/>
              </a:ext>
            </a:extLst>
          </p:cNvPr>
          <p:cNvSpPr txBox="1"/>
          <p:nvPr/>
        </p:nvSpPr>
        <p:spPr>
          <a:xfrm>
            <a:off x="1736811" y="120527"/>
            <a:ext cx="5670376" cy="800219"/>
          </a:xfrm>
          <a:prstGeom prst="rect">
            <a:avLst/>
          </a:prstGeom>
          <a:noFill/>
        </p:spPr>
        <p:txBody>
          <a:bodyPr wrap="square">
            <a:spAutoFit/>
          </a:bodyPr>
          <a:lstStyle/>
          <a:p>
            <a:pPr algn="ctr"/>
            <a:r>
              <a:rPr lang="ru-RU" sz="2300" b="1" dirty="0">
                <a:solidFill>
                  <a:srgbClr val="FFFF00"/>
                </a:solidFill>
              </a:rPr>
              <a:t>  ЗНАК КАЧЕСТВА </a:t>
            </a:r>
          </a:p>
          <a:p>
            <a:pPr algn="ctr"/>
            <a:r>
              <a:rPr lang="ru-RU" sz="2300" b="1" dirty="0">
                <a:solidFill>
                  <a:srgbClr val="FFFF00"/>
                </a:solidFill>
              </a:rPr>
              <a:t>ВАШИХ ФИНАНСОВ</a:t>
            </a:r>
            <a:endParaRPr lang="ru-BY" sz="2300" dirty="0">
              <a:solidFill>
                <a:srgbClr val="FFFF00"/>
              </a:solidFill>
            </a:endParaRPr>
          </a:p>
        </p:txBody>
      </p:sp>
      <p:sp>
        <p:nvSpPr>
          <p:cNvPr id="3" name="TextBox 2">
            <a:extLst>
              <a:ext uri="{FF2B5EF4-FFF2-40B4-BE49-F238E27FC236}">
                <a16:creationId xmlns:a16="http://schemas.microsoft.com/office/drawing/2014/main" id="{EE44F298-4D17-947E-0293-C840CD72F778}"/>
              </a:ext>
            </a:extLst>
          </p:cNvPr>
          <p:cNvSpPr txBox="1"/>
          <p:nvPr/>
        </p:nvSpPr>
        <p:spPr>
          <a:xfrm>
            <a:off x="3059832" y="1347614"/>
            <a:ext cx="5670376" cy="2862322"/>
          </a:xfrm>
          <a:prstGeom prst="rect">
            <a:avLst/>
          </a:prstGeom>
          <a:noFill/>
        </p:spPr>
        <p:txBody>
          <a:bodyPr wrap="square">
            <a:spAutoFit/>
          </a:bodyPr>
          <a:lstStyle/>
          <a:p>
            <a:pPr defTabSz="648000">
              <a:lnSpc>
                <a:spcPct val="200000"/>
              </a:lnSpc>
              <a:tabLst>
                <a:tab pos="216000" algn="l"/>
              </a:tabLst>
            </a:pPr>
            <a:r>
              <a:rPr lang="ru-RU" b="1" dirty="0"/>
              <a:t>Качественное управление личными финансами – это:</a:t>
            </a:r>
          </a:p>
          <a:p>
            <a:pPr defTabSz="648000">
              <a:tabLst>
                <a:tab pos="216000" algn="l"/>
              </a:tabLst>
            </a:pPr>
            <a:r>
              <a:rPr lang="ru-RU" dirty="0"/>
              <a:t>	Постановка финансовых целей</a:t>
            </a:r>
          </a:p>
          <a:p>
            <a:pPr defTabSz="648000">
              <a:tabLst>
                <a:tab pos="216000" algn="l"/>
              </a:tabLst>
            </a:pPr>
            <a:r>
              <a:rPr lang="ru-RU" dirty="0"/>
              <a:t>	Регулярный учет доходов и расходов</a:t>
            </a:r>
          </a:p>
          <a:p>
            <a:pPr defTabSz="648000">
              <a:tabLst>
                <a:tab pos="216000" algn="l"/>
              </a:tabLst>
            </a:pPr>
            <a:r>
              <a:rPr lang="ru-RU" dirty="0"/>
              <a:t>	Формирование финансового резерва и сбережений</a:t>
            </a:r>
          </a:p>
          <a:p>
            <a:pPr defTabSz="648000">
              <a:tabLst>
                <a:tab pos="216000" algn="l"/>
              </a:tabLst>
            </a:pPr>
            <a:r>
              <a:rPr lang="ru-RU" dirty="0"/>
              <a:t>	Создание источников пассивного дохода</a:t>
            </a:r>
          </a:p>
          <a:p>
            <a:pPr defTabSz="648000">
              <a:tabLst>
                <a:tab pos="216000" algn="l"/>
              </a:tabLst>
            </a:pPr>
            <a:r>
              <a:rPr lang="ru-RU" dirty="0"/>
              <a:t>	Грамотное использование заемных средств</a:t>
            </a:r>
          </a:p>
          <a:p>
            <a:pPr defTabSz="648000">
              <a:tabLst>
                <a:tab pos="216000" algn="l"/>
              </a:tabLst>
            </a:pPr>
            <a:r>
              <a:rPr lang="ru-RU" dirty="0"/>
              <a:t>	Оценка рисков и управление ими</a:t>
            </a:r>
          </a:p>
          <a:p>
            <a:pPr defTabSz="648000">
              <a:tabLst>
                <a:tab pos="216000" algn="l"/>
              </a:tabLst>
            </a:pPr>
            <a:r>
              <a:rPr lang="ru-RU" dirty="0"/>
              <a:t>	Критическая оценка информации</a:t>
            </a:r>
          </a:p>
          <a:p>
            <a:pPr defTabSz="648000">
              <a:tabLst>
                <a:tab pos="216000" algn="l"/>
              </a:tabLst>
            </a:pPr>
            <a:r>
              <a:rPr lang="ru-RU" dirty="0"/>
              <a:t>	Повышение своей финансовой грамотности</a:t>
            </a:r>
          </a:p>
        </p:txBody>
      </p:sp>
      <p:graphicFrame>
        <p:nvGraphicFramePr>
          <p:cNvPr id="7" name="Объект 6">
            <a:extLst>
              <a:ext uri="{FF2B5EF4-FFF2-40B4-BE49-F238E27FC236}">
                <a16:creationId xmlns:a16="http://schemas.microsoft.com/office/drawing/2014/main" id="{B6F24585-F95E-FF2E-5888-7694844FE678}"/>
              </a:ext>
            </a:extLst>
          </p:cNvPr>
          <p:cNvGraphicFramePr>
            <a:graphicFrameLocks noChangeAspect="1"/>
          </p:cNvGraphicFramePr>
          <p:nvPr>
            <p:extLst>
              <p:ext uri="{D42A27DB-BD31-4B8C-83A1-F6EECF244321}">
                <p14:modId xmlns:p14="http://schemas.microsoft.com/office/powerpoint/2010/main" val="2851832062"/>
              </p:ext>
            </p:extLst>
          </p:nvPr>
        </p:nvGraphicFramePr>
        <p:xfrm>
          <a:off x="3065318" y="1957869"/>
          <a:ext cx="225425" cy="233363"/>
        </p:xfrm>
        <a:graphic>
          <a:graphicData uri="http://schemas.openxmlformats.org/presentationml/2006/ole">
            <mc:AlternateContent xmlns:mc="http://schemas.openxmlformats.org/markup-compatibility/2006">
              <mc:Choice xmlns:v="urn:schemas-microsoft-com:vml" Requires="v">
                <p:oleObj spid="_x0000_s11522" name="CorelDRAW" r:id="rId6" imgW="224670" imgH="233377" progId="CorelDraw.Graphic.17">
                  <p:embed/>
                </p:oleObj>
              </mc:Choice>
              <mc:Fallback>
                <p:oleObj name="CorelDRAW" r:id="rId6" imgW="224670" imgH="233377" progId="CorelDraw.Graphic.17">
                  <p:embed/>
                  <p:pic>
                    <p:nvPicPr>
                      <p:cNvPr id="0" name=""/>
                      <p:cNvPicPr/>
                      <p:nvPr/>
                    </p:nvPicPr>
                    <p:blipFill>
                      <a:blip r:embed="rId7"/>
                      <a:stretch>
                        <a:fillRect/>
                      </a:stretch>
                    </p:blipFill>
                    <p:spPr>
                      <a:xfrm>
                        <a:off x="3065318" y="1957869"/>
                        <a:ext cx="225425" cy="233363"/>
                      </a:xfrm>
                      <a:prstGeom prst="rect">
                        <a:avLst/>
                      </a:prstGeom>
                    </p:spPr>
                  </p:pic>
                </p:oleObj>
              </mc:Fallback>
            </mc:AlternateContent>
          </a:graphicData>
        </a:graphic>
      </p:graphicFrame>
      <p:graphicFrame>
        <p:nvGraphicFramePr>
          <p:cNvPr id="8" name="Объект 7">
            <a:extLst>
              <a:ext uri="{FF2B5EF4-FFF2-40B4-BE49-F238E27FC236}">
                <a16:creationId xmlns:a16="http://schemas.microsoft.com/office/drawing/2014/main" id="{E838E1B4-9BCF-6897-EDDD-85FD38C61803}"/>
              </a:ext>
            </a:extLst>
          </p:cNvPr>
          <p:cNvGraphicFramePr>
            <a:graphicFrameLocks noChangeAspect="1"/>
          </p:cNvGraphicFramePr>
          <p:nvPr>
            <p:extLst>
              <p:ext uri="{D42A27DB-BD31-4B8C-83A1-F6EECF244321}">
                <p14:modId xmlns:p14="http://schemas.microsoft.com/office/powerpoint/2010/main" val="2998748475"/>
              </p:ext>
            </p:extLst>
          </p:nvPr>
        </p:nvGraphicFramePr>
        <p:xfrm>
          <a:off x="3076505" y="2239465"/>
          <a:ext cx="225425" cy="233363"/>
        </p:xfrm>
        <a:graphic>
          <a:graphicData uri="http://schemas.openxmlformats.org/presentationml/2006/ole">
            <mc:AlternateContent xmlns:mc="http://schemas.openxmlformats.org/markup-compatibility/2006">
              <mc:Choice xmlns:v="urn:schemas-microsoft-com:vml" Requires="v">
                <p:oleObj spid="_x0000_s11523" name="CorelDRAW" r:id="rId8" imgW="224670" imgH="233377" progId="CorelDraw.Graphic.17">
                  <p:embed/>
                </p:oleObj>
              </mc:Choice>
              <mc:Fallback>
                <p:oleObj name="CorelDRAW" r:id="rId8" imgW="224670" imgH="233377" progId="CorelDraw.Graphic.17">
                  <p:embed/>
                  <p:pic>
                    <p:nvPicPr>
                      <p:cNvPr id="7" name="Объект 6">
                        <a:extLst>
                          <a:ext uri="{FF2B5EF4-FFF2-40B4-BE49-F238E27FC236}">
                            <a16:creationId xmlns:a16="http://schemas.microsoft.com/office/drawing/2014/main" id="{B6F24585-F95E-FF2E-5888-7694844FE678}"/>
                          </a:ext>
                        </a:extLst>
                      </p:cNvPr>
                      <p:cNvPicPr/>
                      <p:nvPr/>
                    </p:nvPicPr>
                    <p:blipFill>
                      <a:blip r:embed="rId7"/>
                      <a:stretch>
                        <a:fillRect/>
                      </a:stretch>
                    </p:blipFill>
                    <p:spPr>
                      <a:xfrm>
                        <a:off x="3076505" y="2239465"/>
                        <a:ext cx="225425" cy="233363"/>
                      </a:xfrm>
                      <a:prstGeom prst="rect">
                        <a:avLst/>
                      </a:prstGeom>
                    </p:spPr>
                  </p:pic>
                </p:oleObj>
              </mc:Fallback>
            </mc:AlternateContent>
          </a:graphicData>
        </a:graphic>
      </p:graphicFrame>
      <p:graphicFrame>
        <p:nvGraphicFramePr>
          <p:cNvPr id="9" name="Объект 8">
            <a:extLst>
              <a:ext uri="{FF2B5EF4-FFF2-40B4-BE49-F238E27FC236}">
                <a16:creationId xmlns:a16="http://schemas.microsoft.com/office/drawing/2014/main" id="{D9853503-8404-EB34-677E-4A8D329EF7C3}"/>
              </a:ext>
            </a:extLst>
          </p:cNvPr>
          <p:cNvGraphicFramePr>
            <a:graphicFrameLocks noChangeAspect="1"/>
          </p:cNvGraphicFramePr>
          <p:nvPr>
            <p:extLst>
              <p:ext uri="{D42A27DB-BD31-4B8C-83A1-F6EECF244321}">
                <p14:modId xmlns:p14="http://schemas.microsoft.com/office/powerpoint/2010/main" val="782479092"/>
              </p:ext>
            </p:extLst>
          </p:nvPr>
        </p:nvGraphicFramePr>
        <p:xfrm>
          <a:off x="3076505" y="2507141"/>
          <a:ext cx="225425" cy="233363"/>
        </p:xfrm>
        <a:graphic>
          <a:graphicData uri="http://schemas.openxmlformats.org/presentationml/2006/ole">
            <mc:AlternateContent xmlns:mc="http://schemas.openxmlformats.org/markup-compatibility/2006">
              <mc:Choice xmlns:v="urn:schemas-microsoft-com:vml" Requires="v">
                <p:oleObj spid="_x0000_s11524" name="CorelDRAW" r:id="rId9" imgW="224670" imgH="233377" progId="CorelDraw.Graphic.17">
                  <p:embed/>
                </p:oleObj>
              </mc:Choice>
              <mc:Fallback>
                <p:oleObj name="CorelDRAW" r:id="rId9" imgW="224670" imgH="233377" progId="CorelDraw.Graphic.17">
                  <p:embed/>
                  <p:pic>
                    <p:nvPicPr>
                      <p:cNvPr id="8" name="Объект 7">
                        <a:extLst>
                          <a:ext uri="{FF2B5EF4-FFF2-40B4-BE49-F238E27FC236}">
                            <a16:creationId xmlns:a16="http://schemas.microsoft.com/office/drawing/2014/main" id="{E838E1B4-9BCF-6897-EDDD-85FD38C61803}"/>
                          </a:ext>
                        </a:extLst>
                      </p:cNvPr>
                      <p:cNvPicPr/>
                      <p:nvPr/>
                    </p:nvPicPr>
                    <p:blipFill>
                      <a:blip r:embed="rId7"/>
                      <a:stretch>
                        <a:fillRect/>
                      </a:stretch>
                    </p:blipFill>
                    <p:spPr>
                      <a:xfrm>
                        <a:off x="3076505" y="2507141"/>
                        <a:ext cx="225425" cy="233363"/>
                      </a:xfrm>
                      <a:prstGeom prst="rect">
                        <a:avLst/>
                      </a:prstGeom>
                    </p:spPr>
                  </p:pic>
                </p:oleObj>
              </mc:Fallback>
            </mc:AlternateContent>
          </a:graphicData>
        </a:graphic>
      </p:graphicFrame>
      <p:graphicFrame>
        <p:nvGraphicFramePr>
          <p:cNvPr id="10" name="Объект 9">
            <a:extLst>
              <a:ext uri="{FF2B5EF4-FFF2-40B4-BE49-F238E27FC236}">
                <a16:creationId xmlns:a16="http://schemas.microsoft.com/office/drawing/2014/main" id="{174E2226-A130-92B1-60DA-C5E3641F1731}"/>
              </a:ext>
            </a:extLst>
          </p:cNvPr>
          <p:cNvGraphicFramePr>
            <a:graphicFrameLocks noChangeAspect="1"/>
          </p:cNvGraphicFramePr>
          <p:nvPr>
            <p:extLst>
              <p:ext uri="{D42A27DB-BD31-4B8C-83A1-F6EECF244321}">
                <p14:modId xmlns:p14="http://schemas.microsoft.com/office/powerpoint/2010/main" val="2197828630"/>
              </p:ext>
            </p:extLst>
          </p:nvPr>
        </p:nvGraphicFramePr>
        <p:xfrm>
          <a:off x="3076505" y="2774817"/>
          <a:ext cx="225425" cy="233363"/>
        </p:xfrm>
        <a:graphic>
          <a:graphicData uri="http://schemas.openxmlformats.org/presentationml/2006/ole">
            <mc:AlternateContent xmlns:mc="http://schemas.openxmlformats.org/markup-compatibility/2006">
              <mc:Choice xmlns:v="urn:schemas-microsoft-com:vml" Requires="v">
                <p:oleObj spid="_x0000_s11525" name="CorelDRAW" r:id="rId10" imgW="224670" imgH="233377" progId="CorelDraw.Graphic.17">
                  <p:embed/>
                </p:oleObj>
              </mc:Choice>
              <mc:Fallback>
                <p:oleObj name="CorelDRAW" r:id="rId10" imgW="224670" imgH="233377" progId="CorelDraw.Graphic.17">
                  <p:embed/>
                  <p:pic>
                    <p:nvPicPr>
                      <p:cNvPr id="9" name="Объект 8">
                        <a:extLst>
                          <a:ext uri="{FF2B5EF4-FFF2-40B4-BE49-F238E27FC236}">
                            <a16:creationId xmlns:a16="http://schemas.microsoft.com/office/drawing/2014/main" id="{D9853503-8404-EB34-677E-4A8D329EF7C3}"/>
                          </a:ext>
                        </a:extLst>
                      </p:cNvPr>
                      <p:cNvPicPr/>
                      <p:nvPr/>
                    </p:nvPicPr>
                    <p:blipFill>
                      <a:blip r:embed="rId7"/>
                      <a:stretch>
                        <a:fillRect/>
                      </a:stretch>
                    </p:blipFill>
                    <p:spPr>
                      <a:xfrm>
                        <a:off x="3076505" y="2774817"/>
                        <a:ext cx="225425" cy="233363"/>
                      </a:xfrm>
                      <a:prstGeom prst="rect">
                        <a:avLst/>
                      </a:prstGeom>
                    </p:spPr>
                  </p:pic>
                </p:oleObj>
              </mc:Fallback>
            </mc:AlternateContent>
          </a:graphicData>
        </a:graphic>
      </p:graphicFrame>
      <p:graphicFrame>
        <p:nvGraphicFramePr>
          <p:cNvPr id="11" name="Объект 10">
            <a:extLst>
              <a:ext uri="{FF2B5EF4-FFF2-40B4-BE49-F238E27FC236}">
                <a16:creationId xmlns:a16="http://schemas.microsoft.com/office/drawing/2014/main" id="{69F65895-5AD8-494A-53EE-F656E0185DBB}"/>
              </a:ext>
            </a:extLst>
          </p:cNvPr>
          <p:cNvGraphicFramePr>
            <a:graphicFrameLocks noChangeAspect="1"/>
          </p:cNvGraphicFramePr>
          <p:nvPr>
            <p:extLst>
              <p:ext uri="{D42A27DB-BD31-4B8C-83A1-F6EECF244321}">
                <p14:modId xmlns:p14="http://schemas.microsoft.com/office/powerpoint/2010/main" val="3122429076"/>
              </p:ext>
            </p:extLst>
          </p:nvPr>
        </p:nvGraphicFramePr>
        <p:xfrm>
          <a:off x="3076504" y="3050690"/>
          <a:ext cx="225425" cy="233363"/>
        </p:xfrm>
        <a:graphic>
          <a:graphicData uri="http://schemas.openxmlformats.org/presentationml/2006/ole">
            <mc:AlternateContent xmlns:mc="http://schemas.openxmlformats.org/markup-compatibility/2006">
              <mc:Choice xmlns:v="urn:schemas-microsoft-com:vml" Requires="v">
                <p:oleObj spid="_x0000_s11526" name="CorelDRAW" r:id="rId11" imgW="224670" imgH="233377" progId="CorelDraw.Graphic.17">
                  <p:embed/>
                </p:oleObj>
              </mc:Choice>
              <mc:Fallback>
                <p:oleObj name="CorelDRAW" r:id="rId11" imgW="224670" imgH="233377" progId="CorelDraw.Graphic.17">
                  <p:embed/>
                  <p:pic>
                    <p:nvPicPr>
                      <p:cNvPr id="10" name="Объект 9">
                        <a:extLst>
                          <a:ext uri="{FF2B5EF4-FFF2-40B4-BE49-F238E27FC236}">
                            <a16:creationId xmlns:a16="http://schemas.microsoft.com/office/drawing/2014/main" id="{174E2226-A130-92B1-60DA-C5E3641F1731}"/>
                          </a:ext>
                        </a:extLst>
                      </p:cNvPr>
                      <p:cNvPicPr/>
                      <p:nvPr/>
                    </p:nvPicPr>
                    <p:blipFill>
                      <a:blip r:embed="rId7"/>
                      <a:stretch>
                        <a:fillRect/>
                      </a:stretch>
                    </p:blipFill>
                    <p:spPr>
                      <a:xfrm>
                        <a:off x="3076504" y="3050690"/>
                        <a:ext cx="225425" cy="233363"/>
                      </a:xfrm>
                      <a:prstGeom prst="rect">
                        <a:avLst/>
                      </a:prstGeom>
                    </p:spPr>
                  </p:pic>
                </p:oleObj>
              </mc:Fallback>
            </mc:AlternateContent>
          </a:graphicData>
        </a:graphic>
      </p:graphicFrame>
      <p:graphicFrame>
        <p:nvGraphicFramePr>
          <p:cNvPr id="13" name="Объект 12">
            <a:extLst>
              <a:ext uri="{FF2B5EF4-FFF2-40B4-BE49-F238E27FC236}">
                <a16:creationId xmlns:a16="http://schemas.microsoft.com/office/drawing/2014/main" id="{48259156-8C51-E411-D195-EFFFD2F1A065}"/>
              </a:ext>
            </a:extLst>
          </p:cNvPr>
          <p:cNvGraphicFramePr>
            <a:graphicFrameLocks noChangeAspect="1"/>
          </p:cNvGraphicFramePr>
          <p:nvPr>
            <p:extLst>
              <p:ext uri="{D42A27DB-BD31-4B8C-83A1-F6EECF244321}">
                <p14:modId xmlns:p14="http://schemas.microsoft.com/office/powerpoint/2010/main" val="2393709376"/>
              </p:ext>
            </p:extLst>
          </p:nvPr>
        </p:nvGraphicFramePr>
        <p:xfrm>
          <a:off x="3076504" y="3326563"/>
          <a:ext cx="225425" cy="233363"/>
        </p:xfrm>
        <a:graphic>
          <a:graphicData uri="http://schemas.openxmlformats.org/presentationml/2006/ole">
            <mc:AlternateContent xmlns:mc="http://schemas.openxmlformats.org/markup-compatibility/2006">
              <mc:Choice xmlns:v="urn:schemas-microsoft-com:vml" Requires="v">
                <p:oleObj spid="_x0000_s11527" name="CorelDRAW" r:id="rId12" imgW="224670" imgH="233377" progId="CorelDraw.Graphic.17">
                  <p:embed/>
                </p:oleObj>
              </mc:Choice>
              <mc:Fallback>
                <p:oleObj name="CorelDRAW" r:id="rId12" imgW="224670" imgH="233377" progId="CorelDraw.Graphic.17">
                  <p:embed/>
                  <p:pic>
                    <p:nvPicPr>
                      <p:cNvPr id="11" name="Объект 10">
                        <a:extLst>
                          <a:ext uri="{FF2B5EF4-FFF2-40B4-BE49-F238E27FC236}">
                            <a16:creationId xmlns:a16="http://schemas.microsoft.com/office/drawing/2014/main" id="{69F65895-5AD8-494A-53EE-F656E0185DBB}"/>
                          </a:ext>
                        </a:extLst>
                      </p:cNvPr>
                      <p:cNvPicPr/>
                      <p:nvPr/>
                    </p:nvPicPr>
                    <p:blipFill>
                      <a:blip r:embed="rId7"/>
                      <a:stretch>
                        <a:fillRect/>
                      </a:stretch>
                    </p:blipFill>
                    <p:spPr>
                      <a:xfrm>
                        <a:off x="3076504" y="3326563"/>
                        <a:ext cx="225425" cy="233363"/>
                      </a:xfrm>
                      <a:prstGeom prst="rect">
                        <a:avLst/>
                      </a:prstGeom>
                    </p:spPr>
                  </p:pic>
                </p:oleObj>
              </mc:Fallback>
            </mc:AlternateContent>
          </a:graphicData>
        </a:graphic>
      </p:graphicFrame>
      <p:graphicFrame>
        <p:nvGraphicFramePr>
          <p:cNvPr id="14" name="Объект 13">
            <a:extLst>
              <a:ext uri="{FF2B5EF4-FFF2-40B4-BE49-F238E27FC236}">
                <a16:creationId xmlns:a16="http://schemas.microsoft.com/office/drawing/2014/main" id="{C3DF7640-00E0-9634-3156-49A307DFE6D2}"/>
              </a:ext>
            </a:extLst>
          </p:cNvPr>
          <p:cNvGraphicFramePr>
            <a:graphicFrameLocks noChangeAspect="1"/>
          </p:cNvGraphicFramePr>
          <p:nvPr>
            <p:extLst>
              <p:ext uri="{D42A27DB-BD31-4B8C-83A1-F6EECF244321}">
                <p14:modId xmlns:p14="http://schemas.microsoft.com/office/powerpoint/2010/main" val="2501354115"/>
              </p:ext>
            </p:extLst>
          </p:nvPr>
        </p:nvGraphicFramePr>
        <p:xfrm>
          <a:off x="3076504" y="3611895"/>
          <a:ext cx="225425" cy="233363"/>
        </p:xfrm>
        <a:graphic>
          <a:graphicData uri="http://schemas.openxmlformats.org/presentationml/2006/ole">
            <mc:AlternateContent xmlns:mc="http://schemas.openxmlformats.org/markup-compatibility/2006">
              <mc:Choice xmlns:v="urn:schemas-microsoft-com:vml" Requires="v">
                <p:oleObj spid="_x0000_s11528" name="CorelDRAW" r:id="rId13" imgW="224670" imgH="233377" progId="CorelDraw.Graphic.17">
                  <p:embed/>
                </p:oleObj>
              </mc:Choice>
              <mc:Fallback>
                <p:oleObj name="CorelDRAW" r:id="rId13" imgW="224670" imgH="233377" progId="CorelDraw.Graphic.17">
                  <p:embed/>
                  <p:pic>
                    <p:nvPicPr>
                      <p:cNvPr id="13" name="Объект 12">
                        <a:extLst>
                          <a:ext uri="{FF2B5EF4-FFF2-40B4-BE49-F238E27FC236}">
                            <a16:creationId xmlns:a16="http://schemas.microsoft.com/office/drawing/2014/main" id="{48259156-8C51-E411-D195-EFFFD2F1A065}"/>
                          </a:ext>
                        </a:extLst>
                      </p:cNvPr>
                      <p:cNvPicPr/>
                      <p:nvPr/>
                    </p:nvPicPr>
                    <p:blipFill>
                      <a:blip r:embed="rId7"/>
                      <a:stretch>
                        <a:fillRect/>
                      </a:stretch>
                    </p:blipFill>
                    <p:spPr>
                      <a:xfrm>
                        <a:off x="3076504" y="3611895"/>
                        <a:ext cx="225425" cy="233363"/>
                      </a:xfrm>
                      <a:prstGeom prst="rect">
                        <a:avLst/>
                      </a:prstGeom>
                    </p:spPr>
                  </p:pic>
                </p:oleObj>
              </mc:Fallback>
            </mc:AlternateContent>
          </a:graphicData>
        </a:graphic>
      </p:graphicFrame>
      <p:graphicFrame>
        <p:nvGraphicFramePr>
          <p:cNvPr id="15" name="Объект 14">
            <a:extLst>
              <a:ext uri="{FF2B5EF4-FFF2-40B4-BE49-F238E27FC236}">
                <a16:creationId xmlns:a16="http://schemas.microsoft.com/office/drawing/2014/main" id="{7ACB93D4-92F9-B31B-B857-05FAD293D110}"/>
              </a:ext>
            </a:extLst>
          </p:cNvPr>
          <p:cNvGraphicFramePr>
            <a:graphicFrameLocks noChangeAspect="1"/>
          </p:cNvGraphicFramePr>
          <p:nvPr>
            <p:extLst>
              <p:ext uri="{D42A27DB-BD31-4B8C-83A1-F6EECF244321}">
                <p14:modId xmlns:p14="http://schemas.microsoft.com/office/powerpoint/2010/main" val="2501354115"/>
              </p:ext>
            </p:extLst>
          </p:nvPr>
        </p:nvGraphicFramePr>
        <p:xfrm>
          <a:off x="3076503" y="3880640"/>
          <a:ext cx="225425" cy="233363"/>
        </p:xfrm>
        <a:graphic>
          <a:graphicData uri="http://schemas.openxmlformats.org/presentationml/2006/ole">
            <mc:AlternateContent xmlns:mc="http://schemas.openxmlformats.org/markup-compatibility/2006">
              <mc:Choice xmlns:v="urn:schemas-microsoft-com:vml" Requires="v">
                <p:oleObj spid="_x0000_s11529" name="CorelDRAW" r:id="rId14" imgW="224670" imgH="233377" progId="CorelDraw.Graphic.17">
                  <p:embed/>
                </p:oleObj>
              </mc:Choice>
              <mc:Fallback>
                <p:oleObj name="CorelDRAW" r:id="rId14" imgW="224670" imgH="233377" progId="CorelDraw.Graphic.17">
                  <p:embed/>
                  <p:pic>
                    <p:nvPicPr>
                      <p:cNvPr id="14" name="Объект 13">
                        <a:extLst>
                          <a:ext uri="{FF2B5EF4-FFF2-40B4-BE49-F238E27FC236}">
                            <a16:creationId xmlns:a16="http://schemas.microsoft.com/office/drawing/2014/main" id="{C3DF7640-00E0-9634-3156-49A307DFE6D2}"/>
                          </a:ext>
                        </a:extLst>
                      </p:cNvPr>
                      <p:cNvPicPr/>
                      <p:nvPr/>
                    </p:nvPicPr>
                    <p:blipFill>
                      <a:blip r:embed="rId7"/>
                      <a:stretch>
                        <a:fillRect/>
                      </a:stretch>
                    </p:blipFill>
                    <p:spPr>
                      <a:xfrm>
                        <a:off x="3076503" y="3880640"/>
                        <a:ext cx="225425" cy="233363"/>
                      </a:xfrm>
                      <a:prstGeom prst="rect">
                        <a:avLst/>
                      </a:prstGeom>
                    </p:spPr>
                  </p:pic>
                </p:oleObj>
              </mc:Fallback>
            </mc:AlternateContent>
          </a:graphicData>
        </a:graphic>
      </p:graphicFrame>
    </p:spTree>
    <p:extLst>
      <p:ext uri="{BB962C8B-B14F-4D97-AF65-F5344CB8AC3E}">
        <p14:creationId xmlns:p14="http://schemas.microsoft.com/office/powerpoint/2010/main" val="1134712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22DB6-B265-4040-9297-FACEA8FEF11F}"/>
            </a:ext>
          </a:extLst>
        </p:cNvPr>
        <p:cNvGrpSpPr/>
        <p:nvPr/>
      </p:nvGrpSpPr>
      <p:grpSpPr>
        <a:xfrm>
          <a:off x="0" y="0"/>
          <a:ext cx="0" cy="0"/>
          <a:chOff x="0" y="0"/>
          <a:chExt cx="0" cy="0"/>
        </a:xfrm>
      </p:grpSpPr>
      <p:pic>
        <p:nvPicPr>
          <p:cNvPr id="16" name="Рисунок 15">
            <a:extLst>
              <a:ext uri="{FF2B5EF4-FFF2-40B4-BE49-F238E27FC236}">
                <a16:creationId xmlns:a16="http://schemas.microsoft.com/office/drawing/2014/main" id="{9809B313-D161-D323-760F-894A87C48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82791223-2FBA-1E4C-4ABC-AE8D115BA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2675C1BC-9483-0E8F-18B9-78F8EC4B9746}"/>
              </a:ext>
            </a:extLst>
          </p:cNvPr>
          <p:cNvSpPr txBox="1"/>
          <p:nvPr/>
        </p:nvSpPr>
        <p:spPr>
          <a:xfrm>
            <a:off x="1736811" y="120527"/>
            <a:ext cx="5670376" cy="446276"/>
          </a:xfrm>
          <a:prstGeom prst="rect">
            <a:avLst/>
          </a:prstGeom>
          <a:noFill/>
        </p:spPr>
        <p:txBody>
          <a:bodyPr wrap="square">
            <a:spAutoFit/>
          </a:bodyPr>
          <a:lstStyle/>
          <a:p>
            <a:pPr algn="ctr"/>
            <a:r>
              <a:rPr lang="ru-RU" sz="2300" b="1" dirty="0">
                <a:solidFill>
                  <a:srgbClr val="FFFF00"/>
                </a:solidFill>
              </a:rPr>
              <a:t> СПАСИБО ЗА ВНИМАНИЕ!</a:t>
            </a:r>
            <a:endParaRPr lang="ru-BY" sz="2300" dirty="0">
              <a:solidFill>
                <a:srgbClr val="FFFF00"/>
              </a:solidFill>
            </a:endParaRPr>
          </a:p>
        </p:txBody>
      </p:sp>
      <p:sp>
        <p:nvSpPr>
          <p:cNvPr id="3" name="TextBox 2">
            <a:extLst>
              <a:ext uri="{FF2B5EF4-FFF2-40B4-BE49-F238E27FC236}">
                <a16:creationId xmlns:a16="http://schemas.microsoft.com/office/drawing/2014/main" id="{A3E577D3-046F-2A6B-BF94-4822170008F1}"/>
              </a:ext>
            </a:extLst>
          </p:cNvPr>
          <p:cNvSpPr txBox="1"/>
          <p:nvPr/>
        </p:nvSpPr>
        <p:spPr>
          <a:xfrm>
            <a:off x="2159731" y="692229"/>
            <a:ext cx="4824536" cy="568745"/>
          </a:xfrm>
          <a:prstGeom prst="rect">
            <a:avLst/>
          </a:prstGeom>
          <a:noFill/>
        </p:spPr>
        <p:txBody>
          <a:bodyPr wrap="square">
            <a:spAutoFit/>
          </a:bodyPr>
          <a:lstStyle/>
          <a:p>
            <a:pPr algn="ctr" defTabSz="648000">
              <a:lnSpc>
                <a:spcPct val="200000"/>
              </a:lnSpc>
              <a:tabLst>
                <a:tab pos="216000" algn="l"/>
              </a:tabLst>
            </a:pPr>
            <a:r>
              <a:rPr lang="ru-RU" b="1" dirty="0"/>
              <a:t>Пусть все получится! В добрый путь!</a:t>
            </a:r>
            <a:endParaRPr lang="ru-RU" dirty="0"/>
          </a:p>
        </p:txBody>
      </p:sp>
    </p:spTree>
    <p:extLst>
      <p:ext uri="{BB962C8B-B14F-4D97-AF65-F5344CB8AC3E}">
        <p14:creationId xmlns:p14="http://schemas.microsoft.com/office/powerpoint/2010/main" val="348642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061A53F-8727-4F00-BFD1-DCE987809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Рисунок 1">
            <a:extLst>
              <a:ext uri="{FF2B5EF4-FFF2-40B4-BE49-F238E27FC236}">
                <a16:creationId xmlns:a16="http://schemas.microsoft.com/office/drawing/2014/main" id="{A8462513-4750-15E3-57EC-BB2F4A5662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8" name="TextBox 7">
            <a:extLst>
              <a:ext uri="{FF2B5EF4-FFF2-40B4-BE49-F238E27FC236}">
                <a16:creationId xmlns:a16="http://schemas.microsoft.com/office/drawing/2014/main" id="{E6839700-2238-2CA0-F3C5-4F27232A48F6}"/>
              </a:ext>
            </a:extLst>
          </p:cNvPr>
          <p:cNvSpPr txBox="1"/>
          <p:nvPr/>
        </p:nvSpPr>
        <p:spPr>
          <a:xfrm>
            <a:off x="6012160" y="1452094"/>
            <a:ext cx="1781944" cy="784830"/>
          </a:xfrm>
          <a:prstGeom prst="rect">
            <a:avLst/>
          </a:prstGeom>
          <a:noFill/>
        </p:spPr>
        <p:txBody>
          <a:bodyPr wrap="square">
            <a:spAutoFit/>
          </a:bodyPr>
          <a:lstStyle/>
          <a:p>
            <a:r>
              <a:rPr lang="ru-RU" sz="1500" dirty="0"/>
              <a:t>Какой модели? </a:t>
            </a:r>
          </a:p>
          <a:p>
            <a:r>
              <a:rPr lang="ru-RU" sz="1500" dirty="0"/>
              <a:t>Сколько стоит? </a:t>
            </a:r>
          </a:p>
          <a:p>
            <a:r>
              <a:rPr lang="ru-RU" sz="1500" dirty="0"/>
              <a:t>Когда?</a:t>
            </a:r>
            <a:endParaRPr lang="ru-BY" sz="1500" dirty="0"/>
          </a:p>
        </p:txBody>
      </p:sp>
      <p:sp>
        <p:nvSpPr>
          <p:cNvPr id="17" name="TextBox 16">
            <a:extLst>
              <a:ext uri="{FF2B5EF4-FFF2-40B4-BE49-F238E27FC236}">
                <a16:creationId xmlns:a16="http://schemas.microsoft.com/office/drawing/2014/main" id="{6AA7349C-8FC6-6CBE-3E1D-C18CC6A62B57}"/>
              </a:ext>
            </a:extLst>
          </p:cNvPr>
          <p:cNvSpPr txBox="1"/>
          <p:nvPr/>
        </p:nvSpPr>
        <p:spPr>
          <a:xfrm>
            <a:off x="2888689" y="836653"/>
            <a:ext cx="1781944" cy="507831"/>
          </a:xfrm>
          <a:prstGeom prst="rect">
            <a:avLst/>
          </a:prstGeom>
          <a:noFill/>
        </p:spPr>
        <p:txBody>
          <a:bodyPr wrap="square">
            <a:spAutoFit/>
          </a:bodyPr>
          <a:lstStyle/>
          <a:p>
            <a:pPr algn="ctr">
              <a:lnSpc>
                <a:spcPct val="90000"/>
              </a:lnSpc>
            </a:pPr>
            <a:r>
              <a:rPr lang="ru-RU" sz="1500" dirty="0"/>
              <a:t>Я хочу </a:t>
            </a:r>
          </a:p>
          <a:p>
            <a:pPr algn="ctr">
              <a:lnSpc>
                <a:spcPct val="90000"/>
              </a:lnSpc>
            </a:pPr>
            <a:r>
              <a:rPr lang="ru-RU" sz="1500" dirty="0"/>
              <a:t>купить велосипед! </a:t>
            </a:r>
            <a:endParaRPr lang="ru-BY" sz="1500" dirty="0"/>
          </a:p>
        </p:txBody>
      </p:sp>
      <p:sp>
        <p:nvSpPr>
          <p:cNvPr id="18" name="TextBox 17">
            <a:extLst>
              <a:ext uri="{FF2B5EF4-FFF2-40B4-BE49-F238E27FC236}">
                <a16:creationId xmlns:a16="http://schemas.microsoft.com/office/drawing/2014/main" id="{71D967AC-799A-8EE8-F041-E36860F888FE}"/>
              </a:ext>
            </a:extLst>
          </p:cNvPr>
          <p:cNvSpPr txBox="1"/>
          <p:nvPr/>
        </p:nvSpPr>
        <p:spPr>
          <a:xfrm>
            <a:off x="1835445" y="143307"/>
            <a:ext cx="5670376" cy="446276"/>
          </a:xfrm>
          <a:prstGeom prst="rect">
            <a:avLst/>
          </a:prstGeom>
          <a:noFill/>
        </p:spPr>
        <p:txBody>
          <a:bodyPr wrap="square">
            <a:spAutoFit/>
          </a:bodyPr>
          <a:lstStyle/>
          <a:p>
            <a:r>
              <a:rPr lang="ru-RU" sz="2300" b="1" dirty="0">
                <a:solidFill>
                  <a:srgbClr val="FFFF00"/>
                </a:solidFill>
              </a:rPr>
              <a:t>ПРИВЫЧКА СТАВИТЬ ФИНАНСОВЫЕ ЦЕЛИ</a:t>
            </a:r>
            <a:endParaRPr lang="ru-BY" sz="2300" dirty="0">
              <a:solidFill>
                <a:srgbClr val="FFFF00"/>
              </a:solidFill>
            </a:endParaRPr>
          </a:p>
        </p:txBody>
      </p:sp>
      <p:sp>
        <p:nvSpPr>
          <p:cNvPr id="19" name="TextBox 18">
            <a:extLst>
              <a:ext uri="{FF2B5EF4-FFF2-40B4-BE49-F238E27FC236}">
                <a16:creationId xmlns:a16="http://schemas.microsoft.com/office/drawing/2014/main" id="{155D35ED-6298-0F03-60D3-54F7143C3CFE}"/>
              </a:ext>
            </a:extLst>
          </p:cNvPr>
          <p:cNvSpPr txBox="1"/>
          <p:nvPr/>
        </p:nvSpPr>
        <p:spPr>
          <a:xfrm>
            <a:off x="3097701" y="3920580"/>
            <a:ext cx="3145864" cy="757130"/>
          </a:xfrm>
          <a:prstGeom prst="rect">
            <a:avLst/>
          </a:prstGeom>
          <a:noFill/>
        </p:spPr>
        <p:txBody>
          <a:bodyPr wrap="square">
            <a:spAutoFit/>
          </a:bodyPr>
          <a:lstStyle/>
          <a:p>
            <a:pPr>
              <a:lnSpc>
                <a:spcPct val="90000"/>
              </a:lnSpc>
            </a:pPr>
            <a:r>
              <a:rPr lang="ru-RU" sz="1600" dirty="0"/>
              <a:t>Реалистичной</a:t>
            </a:r>
          </a:p>
          <a:p>
            <a:pPr>
              <a:lnSpc>
                <a:spcPct val="90000"/>
              </a:lnSpc>
            </a:pPr>
            <a:r>
              <a:rPr lang="ru-RU" sz="1600" dirty="0"/>
              <a:t>Измеримой</a:t>
            </a:r>
          </a:p>
          <a:p>
            <a:pPr>
              <a:lnSpc>
                <a:spcPct val="90000"/>
              </a:lnSpc>
            </a:pPr>
            <a:r>
              <a:rPr lang="ru-RU" sz="1600" dirty="0"/>
              <a:t>Реализуемой в намеченный срок</a:t>
            </a:r>
            <a:endParaRPr lang="ru-BY" sz="1600" dirty="0"/>
          </a:p>
        </p:txBody>
      </p:sp>
      <p:graphicFrame>
        <p:nvGraphicFramePr>
          <p:cNvPr id="20" name="Объект 19">
            <a:extLst>
              <a:ext uri="{FF2B5EF4-FFF2-40B4-BE49-F238E27FC236}">
                <a16:creationId xmlns:a16="http://schemas.microsoft.com/office/drawing/2014/main" id="{104C1D8F-841B-5249-6409-5EAA976DBB74}"/>
              </a:ext>
            </a:extLst>
          </p:cNvPr>
          <p:cNvGraphicFramePr>
            <a:graphicFrameLocks noChangeAspect="1"/>
          </p:cNvGraphicFramePr>
          <p:nvPr>
            <p:extLst>
              <p:ext uri="{D42A27DB-BD31-4B8C-83A1-F6EECF244321}">
                <p14:modId xmlns:p14="http://schemas.microsoft.com/office/powerpoint/2010/main" val="875401118"/>
              </p:ext>
            </p:extLst>
          </p:nvPr>
        </p:nvGraphicFramePr>
        <p:xfrm>
          <a:off x="2987598" y="3929087"/>
          <a:ext cx="144463" cy="203200"/>
        </p:xfrm>
        <a:graphic>
          <a:graphicData uri="http://schemas.openxmlformats.org/presentationml/2006/ole">
            <mc:AlternateContent xmlns:mc="http://schemas.openxmlformats.org/markup-compatibility/2006">
              <mc:Choice xmlns:v="urn:schemas-microsoft-com:vml" Requires="v">
                <p:oleObj spid="_x0000_s1224" name="CorelDRAW" r:id="rId6" imgW="144924" imgH="203053" progId="CorelDraw.Graphic.17">
                  <p:embed/>
                </p:oleObj>
              </mc:Choice>
              <mc:Fallback>
                <p:oleObj name="CorelDRAW" r:id="rId6" imgW="144924" imgH="203053" progId="CorelDraw.Graphic.17">
                  <p:embed/>
                  <p:pic>
                    <p:nvPicPr>
                      <p:cNvPr id="0" name=""/>
                      <p:cNvPicPr/>
                      <p:nvPr/>
                    </p:nvPicPr>
                    <p:blipFill>
                      <a:blip r:embed="rId7"/>
                      <a:stretch>
                        <a:fillRect/>
                      </a:stretch>
                    </p:blipFill>
                    <p:spPr>
                      <a:xfrm>
                        <a:off x="2987598" y="3929087"/>
                        <a:ext cx="144463" cy="203200"/>
                      </a:xfrm>
                      <a:prstGeom prst="rect">
                        <a:avLst/>
                      </a:prstGeom>
                    </p:spPr>
                  </p:pic>
                </p:oleObj>
              </mc:Fallback>
            </mc:AlternateContent>
          </a:graphicData>
        </a:graphic>
      </p:graphicFrame>
      <p:graphicFrame>
        <p:nvGraphicFramePr>
          <p:cNvPr id="21" name="Объект 20">
            <a:extLst>
              <a:ext uri="{FF2B5EF4-FFF2-40B4-BE49-F238E27FC236}">
                <a16:creationId xmlns:a16="http://schemas.microsoft.com/office/drawing/2014/main" id="{91A6F5D6-5A5F-03FA-4AA1-4AFADD95BC55}"/>
              </a:ext>
            </a:extLst>
          </p:cNvPr>
          <p:cNvGraphicFramePr>
            <a:graphicFrameLocks noChangeAspect="1"/>
          </p:cNvGraphicFramePr>
          <p:nvPr>
            <p:extLst>
              <p:ext uri="{D42A27DB-BD31-4B8C-83A1-F6EECF244321}">
                <p14:modId xmlns:p14="http://schemas.microsoft.com/office/powerpoint/2010/main" val="1480121130"/>
              </p:ext>
            </p:extLst>
          </p:nvPr>
        </p:nvGraphicFramePr>
        <p:xfrm>
          <a:off x="2987599" y="4132287"/>
          <a:ext cx="144463" cy="203200"/>
        </p:xfrm>
        <a:graphic>
          <a:graphicData uri="http://schemas.openxmlformats.org/presentationml/2006/ole">
            <mc:AlternateContent xmlns:mc="http://schemas.openxmlformats.org/markup-compatibility/2006">
              <mc:Choice xmlns:v="urn:schemas-microsoft-com:vml" Requires="v">
                <p:oleObj spid="_x0000_s1225" name="CorelDRAW" r:id="rId8" imgW="144924" imgH="203053" progId="CorelDraw.Graphic.17">
                  <p:embed/>
                </p:oleObj>
              </mc:Choice>
              <mc:Fallback>
                <p:oleObj name="CorelDRAW" r:id="rId8" imgW="144924" imgH="203053" progId="CorelDraw.Graphic.17">
                  <p:embed/>
                  <p:pic>
                    <p:nvPicPr>
                      <p:cNvPr id="20" name="Объект 19">
                        <a:extLst>
                          <a:ext uri="{FF2B5EF4-FFF2-40B4-BE49-F238E27FC236}">
                            <a16:creationId xmlns:a16="http://schemas.microsoft.com/office/drawing/2014/main" id="{104C1D8F-841B-5249-6409-5EAA976DBB74}"/>
                          </a:ext>
                        </a:extLst>
                      </p:cNvPr>
                      <p:cNvPicPr/>
                      <p:nvPr/>
                    </p:nvPicPr>
                    <p:blipFill>
                      <a:blip r:embed="rId7"/>
                      <a:stretch>
                        <a:fillRect/>
                      </a:stretch>
                    </p:blipFill>
                    <p:spPr>
                      <a:xfrm>
                        <a:off x="2987599" y="4132287"/>
                        <a:ext cx="144463" cy="203200"/>
                      </a:xfrm>
                      <a:prstGeom prst="rect">
                        <a:avLst/>
                      </a:prstGeom>
                    </p:spPr>
                  </p:pic>
                </p:oleObj>
              </mc:Fallback>
            </mc:AlternateContent>
          </a:graphicData>
        </a:graphic>
      </p:graphicFrame>
      <p:graphicFrame>
        <p:nvGraphicFramePr>
          <p:cNvPr id="22" name="Объект 21">
            <a:extLst>
              <a:ext uri="{FF2B5EF4-FFF2-40B4-BE49-F238E27FC236}">
                <a16:creationId xmlns:a16="http://schemas.microsoft.com/office/drawing/2014/main" id="{82C75C0C-5520-6336-396E-8FB28F38731B}"/>
              </a:ext>
            </a:extLst>
          </p:cNvPr>
          <p:cNvGraphicFramePr>
            <a:graphicFrameLocks noChangeAspect="1"/>
          </p:cNvGraphicFramePr>
          <p:nvPr>
            <p:extLst>
              <p:ext uri="{D42A27DB-BD31-4B8C-83A1-F6EECF244321}">
                <p14:modId xmlns:p14="http://schemas.microsoft.com/office/powerpoint/2010/main" val="795075835"/>
              </p:ext>
            </p:extLst>
          </p:nvPr>
        </p:nvGraphicFramePr>
        <p:xfrm>
          <a:off x="2987600" y="4363417"/>
          <a:ext cx="144463" cy="203200"/>
        </p:xfrm>
        <a:graphic>
          <a:graphicData uri="http://schemas.openxmlformats.org/presentationml/2006/ole">
            <mc:AlternateContent xmlns:mc="http://schemas.openxmlformats.org/markup-compatibility/2006">
              <mc:Choice xmlns:v="urn:schemas-microsoft-com:vml" Requires="v">
                <p:oleObj spid="_x0000_s1226" name="CorelDRAW" r:id="rId9" imgW="144924" imgH="203053" progId="CorelDraw.Graphic.17">
                  <p:embed/>
                </p:oleObj>
              </mc:Choice>
              <mc:Fallback>
                <p:oleObj name="CorelDRAW" r:id="rId9" imgW="144924" imgH="203053" progId="CorelDraw.Graphic.17">
                  <p:embed/>
                  <p:pic>
                    <p:nvPicPr>
                      <p:cNvPr id="21" name="Объект 20">
                        <a:extLst>
                          <a:ext uri="{FF2B5EF4-FFF2-40B4-BE49-F238E27FC236}">
                            <a16:creationId xmlns:a16="http://schemas.microsoft.com/office/drawing/2014/main" id="{91A6F5D6-5A5F-03FA-4AA1-4AFADD95BC55}"/>
                          </a:ext>
                        </a:extLst>
                      </p:cNvPr>
                      <p:cNvPicPr/>
                      <p:nvPr/>
                    </p:nvPicPr>
                    <p:blipFill>
                      <a:blip r:embed="rId7"/>
                      <a:stretch>
                        <a:fillRect/>
                      </a:stretch>
                    </p:blipFill>
                    <p:spPr>
                      <a:xfrm>
                        <a:off x="2987600" y="4363417"/>
                        <a:ext cx="144463" cy="203200"/>
                      </a:xfrm>
                      <a:prstGeom prst="rect">
                        <a:avLst/>
                      </a:prstGeom>
                    </p:spPr>
                  </p:pic>
                </p:oleObj>
              </mc:Fallback>
            </mc:AlternateContent>
          </a:graphicData>
        </a:graphic>
      </p:graphicFrame>
      <p:graphicFrame>
        <p:nvGraphicFramePr>
          <p:cNvPr id="24" name="Объект 23">
            <a:extLst>
              <a:ext uri="{FF2B5EF4-FFF2-40B4-BE49-F238E27FC236}">
                <a16:creationId xmlns:a16="http://schemas.microsoft.com/office/drawing/2014/main" id="{0B90EA11-E14C-EE82-F2D2-9CFF1960BAD5}"/>
              </a:ext>
            </a:extLst>
          </p:cNvPr>
          <p:cNvGraphicFramePr>
            <a:graphicFrameLocks noChangeAspect="1"/>
          </p:cNvGraphicFramePr>
          <p:nvPr>
            <p:extLst>
              <p:ext uri="{D42A27DB-BD31-4B8C-83A1-F6EECF244321}">
                <p14:modId xmlns:p14="http://schemas.microsoft.com/office/powerpoint/2010/main" val="1607909031"/>
              </p:ext>
            </p:extLst>
          </p:nvPr>
        </p:nvGraphicFramePr>
        <p:xfrm>
          <a:off x="5816735" y="1535019"/>
          <a:ext cx="195425" cy="203682"/>
        </p:xfrm>
        <a:graphic>
          <a:graphicData uri="http://schemas.openxmlformats.org/presentationml/2006/ole">
            <mc:AlternateContent xmlns:mc="http://schemas.openxmlformats.org/markup-compatibility/2006">
              <mc:Choice xmlns:v="urn:schemas-microsoft-com:vml" Requires="v">
                <p:oleObj spid="_x0000_s1227" name="CorelDRAW" r:id="rId10" imgW="224670" imgH="235296" progId="CorelDraw.Graphic.17">
                  <p:embed/>
                </p:oleObj>
              </mc:Choice>
              <mc:Fallback>
                <p:oleObj name="CorelDRAW" r:id="rId10" imgW="224670" imgH="235296" progId="CorelDraw.Graphic.17">
                  <p:embed/>
                  <p:pic>
                    <p:nvPicPr>
                      <p:cNvPr id="0" name=""/>
                      <p:cNvPicPr/>
                      <p:nvPr/>
                    </p:nvPicPr>
                    <p:blipFill>
                      <a:blip r:embed="rId11"/>
                      <a:stretch>
                        <a:fillRect/>
                      </a:stretch>
                    </p:blipFill>
                    <p:spPr>
                      <a:xfrm>
                        <a:off x="5816735" y="1535019"/>
                        <a:ext cx="195425" cy="203682"/>
                      </a:xfrm>
                      <a:prstGeom prst="rect">
                        <a:avLst/>
                      </a:prstGeom>
                    </p:spPr>
                  </p:pic>
                </p:oleObj>
              </mc:Fallback>
            </mc:AlternateContent>
          </a:graphicData>
        </a:graphic>
      </p:graphicFrame>
      <p:graphicFrame>
        <p:nvGraphicFramePr>
          <p:cNvPr id="25" name="Объект 24">
            <a:extLst>
              <a:ext uri="{FF2B5EF4-FFF2-40B4-BE49-F238E27FC236}">
                <a16:creationId xmlns:a16="http://schemas.microsoft.com/office/drawing/2014/main" id="{70A19773-D1CD-427E-59F5-9EE05827DB8D}"/>
              </a:ext>
            </a:extLst>
          </p:cNvPr>
          <p:cNvGraphicFramePr>
            <a:graphicFrameLocks noChangeAspect="1"/>
          </p:cNvGraphicFramePr>
          <p:nvPr>
            <p:extLst>
              <p:ext uri="{D42A27DB-BD31-4B8C-83A1-F6EECF244321}">
                <p14:modId xmlns:p14="http://schemas.microsoft.com/office/powerpoint/2010/main" val="3433442681"/>
              </p:ext>
            </p:extLst>
          </p:nvPr>
        </p:nvGraphicFramePr>
        <p:xfrm>
          <a:off x="5816735" y="1752220"/>
          <a:ext cx="195425" cy="203682"/>
        </p:xfrm>
        <a:graphic>
          <a:graphicData uri="http://schemas.openxmlformats.org/presentationml/2006/ole">
            <mc:AlternateContent xmlns:mc="http://schemas.openxmlformats.org/markup-compatibility/2006">
              <mc:Choice xmlns:v="urn:schemas-microsoft-com:vml" Requires="v">
                <p:oleObj spid="_x0000_s1228" name="CorelDRAW" r:id="rId12" imgW="224670" imgH="235296" progId="CorelDraw.Graphic.17">
                  <p:embed/>
                </p:oleObj>
              </mc:Choice>
              <mc:Fallback>
                <p:oleObj name="CorelDRAW" r:id="rId12" imgW="224670" imgH="235296" progId="CorelDraw.Graphic.17">
                  <p:embed/>
                  <p:pic>
                    <p:nvPicPr>
                      <p:cNvPr id="24" name="Объект 23">
                        <a:extLst>
                          <a:ext uri="{FF2B5EF4-FFF2-40B4-BE49-F238E27FC236}">
                            <a16:creationId xmlns:a16="http://schemas.microsoft.com/office/drawing/2014/main" id="{0B90EA11-E14C-EE82-F2D2-9CFF1960BAD5}"/>
                          </a:ext>
                        </a:extLst>
                      </p:cNvPr>
                      <p:cNvPicPr/>
                      <p:nvPr/>
                    </p:nvPicPr>
                    <p:blipFill>
                      <a:blip r:embed="rId11"/>
                      <a:stretch>
                        <a:fillRect/>
                      </a:stretch>
                    </p:blipFill>
                    <p:spPr>
                      <a:xfrm>
                        <a:off x="5816735" y="1752220"/>
                        <a:ext cx="195425" cy="203682"/>
                      </a:xfrm>
                      <a:prstGeom prst="rect">
                        <a:avLst/>
                      </a:prstGeom>
                    </p:spPr>
                  </p:pic>
                </p:oleObj>
              </mc:Fallback>
            </mc:AlternateContent>
          </a:graphicData>
        </a:graphic>
      </p:graphicFrame>
      <p:graphicFrame>
        <p:nvGraphicFramePr>
          <p:cNvPr id="26" name="Объект 25">
            <a:extLst>
              <a:ext uri="{FF2B5EF4-FFF2-40B4-BE49-F238E27FC236}">
                <a16:creationId xmlns:a16="http://schemas.microsoft.com/office/drawing/2014/main" id="{A9B01367-CD7D-C771-6F8E-7F05AE234591}"/>
              </a:ext>
            </a:extLst>
          </p:cNvPr>
          <p:cNvGraphicFramePr>
            <a:graphicFrameLocks noChangeAspect="1"/>
          </p:cNvGraphicFramePr>
          <p:nvPr>
            <p:extLst>
              <p:ext uri="{D42A27DB-BD31-4B8C-83A1-F6EECF244321}">
                <p14:modId xmlns:p14="http://schemas.microsoft.com/office/powerpoint/2010/main" val="1275566614"/>
              </p:ext>
            </p:extLst>
          </p:nvPr>
        </p:nvGraphicFramePr>
        <p:xfrm>
          <a:off x="5816735" y="1987170"/>
          <a:ext cx="195425" cy="203682"/>
        </p:xfrm>
        <a:graphic>
          <a:graphicData uri="http://schemas.openxmlformats.org/presentationml/2006/ole">
            <mc:AlternateContent xmlns:mc="http://schemas.openxmlformats.org/markup-compatibility/2006">
              <mc:Choice xmlns:v="urn:schemas-microsoft-com:vml" Requires="v">
                <p:oleObj spid="_x0000_s1229" name="CorelDRAW" r:id="rId13" imgW="224670" imgH="235296" progId="CorelDraw.Graphic.17">
                  <p:embed/>
                </p:oleObj>
              </mc:Choice>
              <mc:Fallback>
                <p:oleObj name="CorelDRAW" r:id="rId13" imgW="224670" imgH="235296" progId="CorelDraw.Graphic.17">
                  <p:embed/>
                  <p:pic>
                    <p:nvPicPr>
                      <p:cNvPr id="25" name="Объект 24">
                        <a:extLst>
                          <a:ext uri="{FF2B5EF4-FFF2-40B4-BE49-F238E27FC236}">
                            <a16:creationId xmlns:a16="http://schemas.microsoft.com/office/drawing/2014/main" id="{70A19773-D1CD-427E-59F5-9EE05827DB8D}"/>
                          </a:ext>
                        </a:extLst>
                      </p:cNvPr>
                      <p:cNvPicPr/>
                      <p:nvPr/>
                    </p:nvPicPr>
                    <p:blipFill>
                      <a:blip r:embed="rId11"/>
                      <a:stretch>
                        <a:fillRect/>
                      </a:stretch>
                    </p:blipFill>
                    <p:spPr>
                      <a:xfrm>
                        <a:off x="5816735" y="1987170"/>
                        <a:ext cx="195425" cy="203682"/>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BA9C8285-3F99-438C-A4DB-26561A367FD4}"/>
              </a:ext>
            </a:extLst>
          </p:cNvPr>
          <p:cNvSpPr txBox="1"/>
          <p:nvPr/>
        </p:nvSpPr>
        <p:spPr>
          <a:xfrm>
            <a:off x="2903722" y="3605874"/>
            <a:ext cx="2376264" cy="313932"/>
          </a:xfrm>
          <a:prstGeom prst="rect">
            <a:avLst/>
          </a:prstGeom>
          <a:noFill/>
        </p:spPr>
        <p:txBody>
          <a:bodyPr wrap="square">
            <a:spAutoFit/>
          </a:bodyPr>
          <a:lstStyle/>
          <a:p>
            <a:pPr>
              <a:lnSpc>
                <a:spcPct val="90000"/>
              </a:lnSpc>
            </a:pPr>
            <a:r>
              <a:rPr lang="ru-RU" sz="1600" b="1" dirty="0"/>
              <a:t>Цель должна быть:</a:t>
            </a:r>
          </a:p>
        </p:txBody>
      </p:sp>
      <p:sp>
        <p:nvSpPr>
          <p:cNvPr id="23" name="TextBox 22">
            <a:extLst>
              <a:ext uri="{FF2B5EF4-FFF2-40B4-BE49-F238E27FC236}">
                <a16:creationId xmlns:a16="http://schemas.microsoft.com/office/drawing/2014/main" id="{735CA029-D1B4-487A-AC9E-9BA118C69E6B}"/>
              </a:ext>
            </a:extLst>
          </p:cNvPr>
          <p:cNvSpPr txBox="1"/>
          <p:nvPr/>
        </p:nvSpPr>
        <p:spPr>
          <a:xfrm>
            <a:off x="5834038" y="1028225"/>
            <a:ext cx="4646428" cy="491160"/>
          </a:xfrm>
          <a:prstGeom prst="rect">
            <a:avLst/>
          </a:prstGeom>
          <a:noFill/>
        </p:spPr>
        <p:txBody>
          <a:bodyPr wrap="square">
            <a:spAutoFit/>
          </a:bodyPr>
          <a:lstStyle/>
          <a:p>
            <a:pPr>
              <a:lnSpc>
                <a:spcPct val="80000"/>
              </a:lnSpc>
            </a:pPr>
            <a:r>
              <a:rPr lang="ru-RU" sz="1600" b="1" dirty="0"/>
              <a:t>Нужно ответить </a:t>
            </a:r>
          </a:p>
          <a:p>
            <a:pPr>
              <a:lnSpc>
                <a:spcPct val="80000"/>
              </a:lnSpc>
            </a:pPr>
            <a:r>
              <a:rPr lang="ru-RU" sz="1600" b="1" dirty="0"/>
              <a:t>на три вопроса:</a:t>
            </a:r>
          </a:p>
        </p:txBody>
      </p:sp>
    </p:spTree>
    <p:extLst>
      <p:ext uri="{BB962C8B-B14F-4D97-AF65-F5344CB8AC3E}">
        <p14:creationId xmlns:p14="http://schemas.microsoft.com/office/powerpoint/2010/main" val="242712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EC01-C4D4-0D03-B5E7-744F0E2C973A}"/>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DCACBA81-8B9A-EC62-1D00-50E01D993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9CB37060-1D9B-C497-4090-768ECF5433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8" name="TextBox 7">
            <a:extLst>
              <a:ext uri="{FF2B5EF4-FFF2-40B4-BE49-F238E27FC236}">
                <a16:creationId xmlns:a16="http://schemas.microsoft.com/office/drawing/2014/main" id="{ED0A1962-91C8-82AE-FCDC-E73BB1DC898C}"/>
              </a:ext>
            </a:extLst>
          </p:cNvPr>
          <p:cNvSpPr txBox="1"/>
          <p:nvPr/>
        </p:nvSpPr>
        <p:spPr>
          <a:xfrm>
            <a:off x="2578011" y="1072554"/>
            <a:ext cx="1781944" cy="466281"/>
          </a:xfrm>
          <a:prstGeom prst="rect">
            <a:avLst/>
          </a:prstGeom>
          <a:noFill/>
        </p:spPr>
        <p:txBody>
          <a:bodyPr wrap="square">
            <a:spAutoFit/>
          </a:bodyPr>
          <a:lstStyle/>
          <a:p>
            <a:pPr algn="ctr">
              <a:lnSpc>
                <a:spcPct val="80000"/>
              </a:lnSpc>
            </a:pPr>
            <a:r>
              <a:rPr lang="ru-RU" sz="1500" b="1" dirty="0"/>
              <a:t>Мобильное </a:t>
            </a:r>
          </a:p>
          <a:p>
            <a:pPr algn="ctr">
              <a:lnSpc>
                <a:spcPct val="80000"/>
              </a:lnSpc>
            </a:pPr>
            <a:r>
              <a:rPr lang="ru-RU" sz="1500" b="1" dirty="0"/>
              <a:t>приложение</a:t>
            </a:r>
            <a:endParaRPr lang="ru-BY" sz="1500" dirty="0"/>
          </a:p>
        </p:txBody>
      </p:sp>
      <p:sp>
        <p:nvSpPr>
          <p:cNvPr id="18" name="TextBox 17">
            <a:extLst>
              <a:ext uri="{FF2B5EF4-FFF2-40B4-BE49-F238E27FC236}">
                <a16:creationId xmlns:a16="http://schemas.microsoft.com/office/drawing/2014/main" id="{DC9EF210-1E28-12E1-B4DF-B59890EDE6F8}"/>
              </a:ext>
            </a:extLst>
          </p:cNvPr>
          <p:cNvSpPr txBox="1"/>
          <p:nvPr/>
        </p:nvSpPr>
        <p:spPr>
          <a:xfrm>
            <a:off x="1187624" y="143307"/>
            <a:ext cx="6318197" cy="446276"/>
          </a:xfrm>
          <a:prstGeom prst="rect">
            <a:avLst/>
          </a:prstGeom>
          <a:noFill/>
        </p:spPr>
        <p:txBody>
          <a:bodyPr wrap="square">
            <a:spAutoFit/>
          </a:bodyPr>
          <a:lstStyle/>
          <a:p>
            <a:pPr algn="ctr"/>
            <a:r>
              <a:rPr lang="ru-RU" sz="2300" b="1" dirty="0">
                <a:solidFill>
                  <a:srgbClr val="FFFF00"/>
                </a:solidFill>
              </a:rPr>
              <a:t>ПРИВЫЧКА ВЕСТИ УЧЕТ ДОХОДОВ И РАСХОДОВ</a:t>
            </a:r>
            <a:endParaRPr lang="ru-BY" sz="2300" b="1" dirty="0">
              <a:solidFill>
                <a:srgbClr val="FFFF00"/>
              </a:solidFill>
            </a:endParaRPr>
          </a:p>
        </p:txBody>
      </p:sp>
      <p:sp>
        <p:nvSpPr>
          <p:cNvPr id="19" name="TextBox 18">
            <a:extLst>
              <a:ext uri="{FF2B5EF4-FFF2-40B4-BE49-F238E27FC236}">
                <a16:creationId xmlns:a16="http://schemas.microsoft.com/office/drawing/2014/main" id="{A93518C3-600E-4116-C935-AA7DD9BD7964}"/>
              </a:ext>
            </a:extLst>
          </p:cNvPr>
          <p:cNvSpPr txBox="1"/>
          <p:nvPr/>
        </p:nvSpPr>
        <p:spPr>
          <a:xfrm>
            <a:off x="4226037" y="3401532"/>
            <a:ext cx="4320480" cy="1338828"/>
          </a:xfrm>
          <a:prstGeom prst="rect">
            <a:avLst/>
          </a:prstGeom>
          <a:noFill/>
        </p:spPr>
        <p:txBody>
          <a:bodyPr wrap="square">
            <a:spAutoFit/>
          </a:bodyPr>
          <a:lstStyle/>
          <a:p>
            <a:pPr>
              <a:lnSpc>
                <a:spcPct val="90000"/>
              </a:lnSpc>
            </a:pPr>
            <a:r>
              <a:rPr lang="ru-RU" sz="1500" dirty="0"/>
              <a:t>1.   Определяемся с формой учета</a:t>
            </a:r>
          </a:p>
          <a:p>
            <a:pPr>
              <a:lnSpc>
                <a:spcPct val="90000"/>
              </a:lnSpc>
            </a:pPr>
            <a:r>
              <a:rPr lang="ru-RU" sz="1500" dirty="0"/>
              <a:t>2.   Фиксируем все денежные операции</a:t>
            </a:r>
          </a:p>
          <a:p>
            <a:pPr>
              <a:lnSpc>
                <a:spcPct val="90000"/>
              </a:lnSpc>
            </a:pPr>
            <a:r>
              <a:rPr lang="ru-RU" sz="1500" dirty="0"/>
              <a:t>3.   Разбиваем расходы по статьям</a:t>
            </a:r>
          </a:p>
          <a:p>
            <a:pPr>
              <a:lnSpc>
                <a:spcPct val="90000"/>
              </a:lnSpc>
            </a:pPr>
            <a:r>
              <a:rPr lang="ru-RU" sz="1500" dirty="0"/>
              <a:t>4.   Экономим там, где возможно</a:t>
            </a:r>
          </a:p>
          <a:p>
            <a:pPr>
              <a:lnSpc>
                <a:spcPct val="90000"/>
              </a:lnSpc>
            </a:pPr>
            <a:r>
              <a:rPr lang="ru-RU" sz="1500" dirty="0"/>
              <a:t>5.   Не расходуем всё, что заработали</a:t>
            </a:r>
          </a:p>
          <a:p>
            <a:pPr>
              <a:lnSpc>
                <a:spcPct val="90000"/>
              </a:lnSpc>
            </a:pPr>
            <a:r>
              <a:rPr lang="ru-RU" sz="1500" dirty="0"/>
              <a:t>6.   Работаем над увеличением дохода</a:t>
            </a:r>
            <a:endParaRPr lang="ru-BY" sz="1500" dirty="0"/>
          </a:p>
        </p:txBody>
      </p:sp>
      <p:graphicFrame>
        <p:nvGraphicFramePr>
          <p:cNvPr id="20" name="Объект 19">
            <a:extLst>
              <a:ext uri="{FF2B5EF4-FFF2-40B4-BE49-F238E27FC236}">
                <a16:creationId xmlns:a16="http://schemas.microsoft.com/office/drawing/2014/main" id="{5D5119C7-095B-B2A6-6EAC-D063902ED145}"/>
              </a:ext>
            </a:extLst>
          </p:cNvPr>
          <p:cNvGraphicFramePr>
            <a:graphicFrameLocks noChangeAspect="1"/>
          </p:cNvGraphicFramePr>
          <p:nvPr/>
        </p:nvGraphicFramePr>
        <p:xfrm>
          <a:off x="3275409" y="3799017"/>
          <a:ext cx="144463" cy="203200"/>
        </p:xfrm>
        <a:graphic>
          <a:graphicData uri="http://schemas.openxmlformats.org/presentationml/2006/ole">
            <mc:AlternateContent xmlns:mc="http://schemas.openxmlformats.org/markup-compatibility/2006">
              <mc:Choice xmlns:v="urn:schemas-microsoft-com:vml" Requires="v">
                <p:oleObj spid="_x0000_s2146" name="CorelDRAW" r:id="rId6" imgW="144924" imgH="203053" progId="CorelDraw.Graphic.17">
                  <p:embed/>
                </p:oleObj>
              </mc:Choice>
              <mc:Fallback>
                <p:oleObj name="CorelDRAW" r:id="rId6" imgW="144924" imgH="203053" progId="CorelDraw.Graphic.17">
                  <p:embed/>
                  <p:pic>
                    <p:nvPicPr>
                      <p:cNvPr id="20" name="Объект 19">
                        <a:extLst>
                          <a:ext uri="{FF2B5EF4-FFF2-40B4-BE49-F238E27FC236}">
                            <a16:creationId xmlns:a16="http://schemas.microsoft.com/office/drawing/2014/main" id="{104C1D8F-841B-5249-6409-5EAA976DBB74}"/>
                          </a:ext>
                        </a:extLst>
                      </p:cNvPr>
                      <p:cNvPicPr/>
                      <p:nvPr/>
                    </p:nvPicPr>
                    <p:blipFill>
                      <a:blip r:embed="rId7"/>
                      <a:stretch>
                        <a:fillRect/>
                      </a:stretch>
                    </p:blipFill>
                    <p:spPr>
                      <a:xfrm>
                        <a:off x="3275409" y="3799017"/>
                        <a:ext cx="144463" cy="203200"/>
                      </a:xfrm>
                      <a:prstGeom prst="rect">
                        <a:avLst/>
                      </a:prstGeom>
                    </p:spPr>
                  </p:pic>
                </p:oleObj>
              </mc:Fallback>
            </mc:AlternateContent>
          </a:graphicData>
        </a:graphic>
      </p:graphicFrame>
      <p:graphicFrame>
        <p:nvGraphicFramePr>
          <p:cNvPr id="21" name="Объект 20">
            <a:extLst>
              <a:ext uri="{FF2B5EF4-FFF2-40B4-BE49-F238E27FC236}">
                <a16:creationId xmlns:a16="http://schemas.microsoft.com/office/drawing/2014/main" id="{47317009-FFC1-F086-7282-D2E31194E524}"/>
              </a:ext>
            </a:extLst>
          </p:cNvPr>
          <p:cNvGraphicFramePr>
            <a:graphicFrameLocks noChangeAspect="1"/>
          </p:cNvGraphicFramePr>
          <p:nvPr/>
        </p:nvGraphicFramePr>
        <p:xfrm>
          <a:off x="3275409" y="4059555"/>
          <a:ext cx="144463" cy="203200"/>
        </p:xfrm>
        <a:graphic>
          <a:graphicData uri="http://schemas.openxmlformats.org/presentationml/2006/ole">
            <mc:AlternateContent xmlns:mc="http://schemas.openxmlformats.org/markup-compatibility/2006">
              <mc:Choice xmlns:v="urn:schemas-microsoft-com:vml" Requires="v">
                <p:oleObj spid="_x0000_s2147" name="CorelDRAW" r:id="rId8" imgW="144924" imgH="203053" progId="CorelDraw.Graphic.17">
                  <p:embed/>
                </p:oleObj>
              </mc:Choice>
              <mc:Fallback>
                <p:oleObj name="CorelDRAW" r:id="rId8" imgW="144924" imgH="203053" progId="CorelDraw.Graphic.17">
                  <p:embed/>
                  <p:pic>
                    <p:nvPicPr>
                      <p:cNvPr id="21" name="Объект 20">
                        <a:extLst>
                          <a:ext uri="{FF2B5EF4-FFF2-40B4-BE49-F238E27FC236}">
                            <a16:creationId xmlns:a16="http://schemas.microsoft.com/office/drawing/2014/main" id="{91A6F5D6-5A5F-03FA-4AA1-4AFADD95BC55}"/>
                          </a:ext>
                        </a:extLst>
                      </p:cNvPr>
                      <p:cNvPicPr/>
                      <p:nvPr/>
                    </p:nvPicPr>
                    <p:blipFill>
                      <a:blip r:embed="rId7"/>
                      <a:stretch>
                        <a:fillRect/>
                      </a:stretch>
                    </p:blipFill>
                    <p:spPr>
                      <a:xfrm>
                        <a:off x="3275409" y="4059555"/>
                        <a:ext cx="144463" cy="203200"/>
                      </a:xfrm>
                      <a:prstGeom prst="rect">
                        <a:avLst/>
                      </a:prstGeom>
                    </p:spPr>
                  </p:pic>
                </p:oleObj>
              </mc:Fallback>
            </mc:AlternateContent>
          </a:graphicData>
        </a:graphic>
      </p:graphicFrame>
      <p:graphicFrame>
        <p:nvGraphicFramePr>
          <p:cNvPr id="22" name="Объект 21">
            <a:extLst>
              <a:ext uri="{FF2B5EF4-FFF2-40B4-BE49-F238E27FC236}">
                <a16:creationId xmlns:a16="http://schemas.microsoft.com/office/drawing/2014/main" id="{34242FA3-3A52-C5CD-2B01-418C9F4A8988}"/>
              </a:ext>
            </a:extLst>
          </p:cNvPr>
          <p:cNvGraphicFramePr>
            <a:graphicFrameLocks noChangeAspect="1"/>
          </p:cNvGraphicFramePr>
          <p:nvPr/>
        </p:nvGraphicFramePr>
        <p:xfrm>
          <a:off x="3275409" y="4312781"/>
          <a:ext cx="144463" cy="203200"/>
        </p:xfrm>
        <a:graphic>
          <a:graphicData uri="http://schemas.openxmlformats.org/presentationml/2006/ole">
            <mc:AlternateContent xmlns:mc="http://schemas.openxmlformats.org/markup-compatibility/2006">
              <mc:Choice xmlns:v="urn:schemas-microsoft-com:vml" Requires="v">
                <p:oleObj spid="_x0000_s2148" name="CorelDRAW" r:id="rId9" imgW="144924" imgH="203053" progId="CorelDraw.Graphic.17">
                  <p:embed/>
                </p:oleObj>
              </mc:Choice>
              <mc:Fallback>
                <p:oleObj name="CorelDRAW" r:id="rId9" imgW="144924" imgH="203053" progId="CorelDraw.Graphic.17">
                  <p:embed/>
                  <p:pic>
                    <p:nvPicPr>
                      <p:cNvPr id="22" name="Объект 21">
                        <a:extLst>
                          <a:ext uri="{FF2B5EF4-FFF2-40B4-BE49-F238E27FC236}">
                            <a16:creationId xmlns:a16="http://schemas.microsoft.com/office/drawing/2014/main" id="{82C75C0C-5520-6336-396E-8FB28F38731B}"/>
                          </a:ext>
                        </a:extLst>
                      </p:cNvPr>
                      <p:cNvPicPr/>
                      <p:nvPr/>
                    </p:nvPicPr>
                    <p:blipFill>
                      <a:blip r:embed="rId7"/>
                      <a:stretch>
                        <a:fillRect/>
                      </a:stretch>
                    </p:blipFill>
                    <p:spPr>
                      <a:xfrm>
                        <a:off x="3275409" y="4312781"/>
                        <a:ext cx="144463" cy="203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EC04154A-8A24-71C3-79B2-A67103F0F314}"/>
              </a:ext>
            </a:extLst>
          </p:cNvPr>
          <p:cNvSpPr txBox="1"/>
          <p:nvPr/>
        </p:nvSpPr>
        <p:spPr>
          <a:xfrm>
            <a:off x="4435373" y="548224"/>
            <a:ext cx="3145865" cy="369332"/>
          </a:xfrm>
          <a:prstGeom prst="rect">
            <a:avLst/>
          </a:prstGeom>
          <a:noFill/>
        </p:spPr>
        <p:txBody>
          <a:bodyPr wrap="square">
            <a:spAutoFit/>
          </a:bodyPr>
          <a:lstStyle/>
          <a:p>
            <a:r>
              <a:rPr lang="ru-RU" dirty="0">
                <a:solidFill>
                  <a:schemeClr val="bg1"/>
                </a:solidFill>
              </a:rPr>
              <a:t>В ЭТОМ ВАМ ПОМОЖЕТ:</a:t>
            </a:r>
            <a:endParaRPr lang="ru-BY" dirty="0">
              <a:solidFill>
                <a:schemeClr val="bg1"/>
              </a:solidFill>
            </a:endParaRPr>
          </a:p>
        </p:txBody>
      </p:sp>
      <p:sp>
        <p:nvSpPr>
          <p:cNvPr id="7" name="TextBox 6">
            <a:extLst>
              <a:ext uri="{FF2B5EF4-FFF2-40B4-BE49-F238E27FC236}">
                <a16:creationId xmlns:a16="http://schemas.microsoft.com/office/drawing/2014/main" id="{5398540D-9257-1141-EAF7-DB9507FC4F9B}"/>
              </a:ext>
            </a:extLst>
          </p:cNvPr>
          <p:cNvSpPr txBox="1"/>
          <p:nvPr/>
        </p:nvSpPr>
        <p:spPr>
          <a:xfrm>
            <a:off x="4814757" y="1072554"/>
            <a:ext cx="1781944" cy="466281"/>
          </a:xfrm>
          <a:prstGeom prst="rect">
            <a:avLst/>
          </a:prstGeom>
          <a:noFill/>
        </p:spPr>
        <p:txBody>
          <a:bodyPr wrap="square">
            <a:spAutoFit/>
          </a:bodyPr>
          <a:lstStyle/>
          <a:p>
            <a:pPr algn="ctr">
              <a:lnSpc>
                <a:spcPct val="80000"/>
              </a:lnSpc>
            </a:pPr>
            <a:r>
              <a:rPr lang="ru-RU" sz="1500" b="1" dirty="0"/>
              <a:t>Таблица </a:t>
            </a:r>
          </a:p>
          <a:p>
            <a:pPr algn="ctr">
              <a:lnSpc>
                <a:spcPct val="80000"/>
              </a:lnSpc>
            </a:pPr>
            <a:r>
              <a:rPr lang="ru-RU" sz="1500" b="1" dirty="0"/>
              <a:t> Е</a:t>
            </a:r>
            <a:r>
              <a:rPr lang="en-US" sz="1500" b="1" dirty="0" err="1"/>
              <a:t>xcel</a:t>
            </a:r>
            <a:endParaRPr lang="ru-BY" sz="1500" dirty="0"/>
          </a:p>
        </p:txBody>
      </p:sp>
      <p:sp>
        <p:nvSpPr>
          <p:cNvPr id="9" name="TextBox 8">
            <a:extLst>
              <a:ext uri="{FF2B5EF4-FFF2-40B4-BE49-F238E27FC236}">
                <a16:creationId xmlns:a16="http://schemas.microsoft.com/office/drawing/2014/main" id="{4F525962-4B25-13B2-E58E-DFBF25E092E2}"/>
              </a:ext>
            </a:extLst>
          </p:cNvPr>
          <p:cNvSpPr txBox="1"/>
          <p:nvPr/>
        </p:nvSpPr>
        <p:spPr>
          <a:xfrm>
            <a:off x="6988166" y="1072553"/>
            <a:ext cx="1781944" cy="466281"/>
          </a:xfrm>
          <a:prstGeom prst="rect">
            <a:avLst/>
          </a:prstGeom>
          <a:noFill/>
        </p:spPr>
        <p:txBody>
          <a:bodyPr wrap="square">
            <a:spAutoFit/>
          </a:bodyPr>
          <a:lstStyle/>
          <a:p>
            <a:pPr algn="ctr">
              <a:lnSpc>
                <a:spcPct val="80000"/>
              </a:lnSpc>
            </a:pPr>
            <a:r>
              <a:rPr lang="ru-RU" sz="1500" b="1" dirty="0"/>
              <a:t>Обычный </a:t>
            </a:r>
          </a:p>
          <a:p>
            <a:pPr algn="ctr">
              <a:lnSpc>
                <a:spcPct val="80000"/>
              </a:lnSpc>
            </a:pPr>
            <a:r>
              <a:rPr lang="ru-RU" sz="1500" b="1" dirty="0"/>
              <a:t>блокнот</a:t>
            </a:r>
            <a:endParaRPr lang="ru-BY" sz="1500" dirty="0"/>
          </a:p>
        </p:txBody>
      </p:sp>
    </p:spTree>
    <p:extLst>
      <p:ext uri="{BB962C8B-B14F-4D97-AF65-F5344CB8AC3E}">
        <p14:creationId xmlns:p14="http://schemas.microsoft.com/office/powerpoint/2010/main" val="167617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5D74C-8E19-C3B6-DD0E-2AEFFE206B99}"/>
            </a:ext>
          </a:extLst>
        </p:cNvPr>
        <p:cNvGrpSpPr/>
        <p:nvPr/>
      </p:nvGrpSpPr>
      <p:grpSpPr>
        <a:xfrm>
          <a:off x="0" y="0"/>
          <a:ext cx="0" cy="0"/>
          <a:chOff x="0" y="0"/>
          <a:chExt cx="0" cy="0"/>
        </a:xfrm>
      </p:grpSpPr>
      <p:pic>
        <p:nvPicPr>
          <p:cNvPr id="26" name="Рисунок 25">
            <a:extLst>
              <a:ext uri="{FF2B5EF4-FFF2-40B4-BE49-F238E27FC236}">
                <a16:creationId xmlns:a16="http://schemas.microsoft.com/office/drawing/2014/main" id="{57F02771-560C-E942-F141-805BE1543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3D8956E6-A9F9-D869-BDE1-996BA50E5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8" name="TextBox 7">
            <a:extLst>
              <a:ext uri="{FF2B5EF4-FFF2-40B4-BE49-F238E27FC236}">
                <a16:creationId xmlns:a16="http://schemas.microsoft.com/office/drawing/2014/main" id="{4A7FA106-7542-2D19-708D-E3308EDFC0F5}"/>
              </a:ext>
            </a:extLst>
          </p:cNvPr>
          <p:cNvSpPr txBox="1"/>
          <p:nvPr/>
        </p:nvSpPr>
        <p:spPr>
          <a:xfrm>
            <a:off x="932035" y="1451310"/>
            <a:ext cx="983772" cy="382541"/>
          </a:xfrm>
          <a:prstGeom prst="rect">
            <a:avLst/>
          </a:prstGeom>
          <a:noFill/>
        </p:spPr>
        <p:txBody>
          <a:bodyPr wrap="square">
            <a:spAutoFit/>
          </a:bodyPr>
          <a:lstStyle/>
          <a:p>
            <a:pPr algn="ctr">
              <a:lnSpc>
                <a:spcPct val="80000"/>
              </a:lnSpc>
            </a:pPr>
            <a:r>
              <a:rPr lang="ru-RU" sz="2000" b="1" dirty="0"/>
              <a:t>400 р</a:t>
            </a:r>
            <a:r>
              <a:rPr lang="ru-RU" sz="2300" b="1" dirty="0"/>
              <a:t>.</a:t>
            </a:r>
            <a:endParaRPr lang="ru-BY" sz="2300" dirty="0"/>
          </a:p>
        </p:txBody>
      </p:sp>
      <p:sp>
        <p:nvSpPr>
          <p:cNvPr id="18" name="TextBox 17">
            <a:extLst>
              <a:ext uri="{FF2B5EF4-FFF2-40B4-BE49-F238E27FC236}">
                <a16:creationId xmlns:a16="http://schemas.microsoft.com/office/drawing/2014/main" id="{BA873302-1B12-E275-42C9-6144621C7992}"/>
              </a:ext>
            </a:extLst>
          </p:cNvPr>
          <p:cNvSpPr txBox="1"/>
          <p:nvPr/>
        </p:nvSpPr>
        <p:spPr>
          <a:xfrm>
            <a:off x="1763688" y="143307"/>
            <a:ext cx="5670376" cy="446276"/>
          </a:xfrm>
          <a:prstGeom prst="rect">
            <a:avLst/>
          </a:prstGeom>
          <a:noFill/>
        </p:spPr>
        <p:txBody>
          <a:bodyPr wrap="square">
            <a:spAutoFit/>
          </a:bodyPr>
          <a:lstStyle/>
          <a:p>
            <a:pPr algn="ctr"/>
            <a:r>
              <a:rPr lang="ru-RU" sz="2300" b="1" dirty="0">
                <a:solidFill>
                  <a:srgbClr val="FFFF00"/>
                </a:solidFill>
              </a:rPr>
              <a:t>МОЙ ЛИЧНЫЙ ФИНАНСОВЫЙ ПЛАН</a:t>
            </a:r>
            <a:endParaRPr lang="ru-BY" sz="2300" dirty="0">
              <a:solidFill>
                <a:srgbClr val="FFFF00"/>
              </a:solidFill>
            </a:endParaRPr>
          </a:p>
        </p:txBody>
      </p:sp>
      <p:sp>
        <p:nvSpPr>
          <p:cNvPr id="19" name="TextBox 18">
            <a:extLst>
              <a:ext uri="{FF2B5EF4-FFF2-40B4-BE49-F238E27FC236}">
                <a16:creationId xmlns:a16="http://schemas.microsoft.com/office/drawing/2014/main" id="{3180434E-DF14-6CBA-8CC3-204D155BA89E}"/>
              </a:ext>
            </a:extLst>
          </p:cNvPr>
          <p:cNvSpPr txBox="1"/>
          <p:nvPr/>
        </p:nvSpPr>
        <p:spPr>
          <a:xfrm>
            <a:off x="3707904" y="3346133"/>
            <a:ext cx="4608512" cy="1449628"/>
          </a:xfrm>
          <a:prstGeom prst="rect">
            <a:avLst/>
          </a:prstGeom>
          <a:noFill/>
        </p:spPr>
        <p:txBody>
          <a:bodyPr wrap="square">
            <a:spAutoFit/>
          </a:bodyPr>
          <a:lstStyle/>
          <a:p>
            <a:pPr>
              <a:lnSpc>
                <a:spcPct val="90000"/>
              </a:lnSpc>
            </a:pPr>
            <a:endParaRPr lang="ru-RU" sz="1400" dirty="0"/>
          </a:p>
          <a:p>
            <a:pPr>
              <a:lnSpc>
                <a:spcPct val="90000"/>
              </a:lnSpc>
            </a:pPr>
            <a:r>
              <a:rPr lang="ru-RU" sz="1400" dirty="0"/>
              <a:t>Сберегаем ровно по 40 руб. в месяц</a:t>
            </a:r>
          </a:p>
          <a:p>
            <a:pPr>
              <a:lnSpc>
                <a:spcPct val="90000"/>
              </a:lnSpc>
            </a:pPr>
            <a:r>
              <a:rPr lang="ru-RU" sz="1400" dirty="0"/>
              <a:t>Откладываем по 35 руб., но дольше</a:t>
            </a:r>
          </a:p>
          <a:p>
            <a:pPr>
              <a:lnSpc>
                <a:spcPct val="90000"/>
              </a:lnSpc>
            </a:pPr>
            <a:r>
              <a:rPr lang="ru-RU" sz="1400" dirty="0"/>
              <a:t>Ищем аналогичную вещь дешевле</a:t>
            </a:r>
          </a:p>
          <a:p>
            <a:pPr>
              <a:lnSpc>
                <a:spcPct val="90000"/>
              </a:lnSpc>
            </a:pPr>
            <a:r>
              <a:rPr lang="ru-RU" sz="1400" dirty="0"/>
              <a:t>Сберегаем меньше, остальное – в долг</a:t>
            </a:r>
          </a:p>
          <a:p>
            <a:pPr>
              <a:lnSpc>
                <a:spcPct val="90000"/>
              </a:lnSpc>
            </a:pPr>
            <a:r>
              <a:rPr lang="ru-RU" sz="1400" dirty="0"/>
              <a:t>Экономим и откладываем больше</a:t>
            </a:r>
          </a:p>
          <a:p>
            <a:pPr>
              <a:lnSpc>
                <a:spcPct val="90000"/>
              </a:lnSpc>
            </a:pPr>
            <a:r>
              <a:rPr lang="ru-RU" sz="1400" dirty="0"/>
              <a:t>Ищем подработку</a:t>
            </a:r>
            <a:endParaRPr lang="ru-BY" sz="1400" dirty="0"/>
          </a:p>
        </p:txBody>
      </p:sp>
      <p:graphicFrame>
        <p:nvGraphicFramePr>
          <p:cNvPr id="20" name="Объект 19">
            <a:extLst>
              <a:ext uri="{FF2B5EF4-FFF2-40B4-BE49-F238E27FC236}">
                <a16:creationId xmlns:a16="http://schemas.microsoft.com/office/drawing/2014/main" id="{9BFB7A36-3697-F2C4-9D9C-99A6745A58B2}"/>
              </a:ext>
            </a:extLst>
          </p:cNvPr>
          <p:cNvGraphicFramePr>
            <a:graphicFrameLocks noChangeAspect="1"/>
          </p:cNvGraphicFramePr>
          <p:nvPr>
            <p:extLst>
              <p:ext uri="{D42A27DB-BD31-4B8C-83A1-F6EECF244321}">
                <p14:modId xmlns:p14="http://schemas.microsoft.com/office/powerpoint/2010/main" val="1963176933"/>
              </p:ext>
            </p:extLst>
          </p:nvPr>
        </p:nvGraphicFramePr>
        <p:xfrm>
          <a:off x="3563441" y="3575412"/>
          <a:ext cx="144463" cy="203200"/>
        </p:xfrm>
        <a:graphic>
          <a:graphicData uri="http://schemas.openxmlformats.org/presentationml/2006/ole">
            <mc:AlternateContent xmlns:mc="http://schemas.openxmlformats.org/markup-compatibility/2006">
              <mc:Choice xmlns:v="urn:schemas-microsoft-com:vml" Requires="v">
                <p:oleObj spid="_x0000_s3266" name="CorelDRAW" r:id="rId6" imgW="144924" imgH="203053" progId="CorelDraw.Graphic.17">
                  <p:embed/>
                </p:oleObj>
              </mc:Choice>
              <mc:Fallback>
                <p:oleObj name="CorelDRAW" r:id="rId6" imgW="144924" imgH="203053" progId="CorelDraw.Graphic.17">
                  <p:embed/>
                  <p:pic>
                    <p:nvPicPr>
                      <p:cNvPr id="20" name="Объект 19">
                        <a:extLst>
                          <a:ext uri="{FF2B5EF4-FFF2-40B4-BE49-F238E27FC236}">
                            <a16:creationId xmlns:a16="http://schemas.microsoft.com/office/drawing/2014/main" id="{5D5119C7-095B-B2A6-6EAC-D063902ED145}"/>
                          </a:ext>
                        </a:extLst>
                      </p:cNvPr>
                      <p:cNvPicPr/>
                      <p:nvPr/>
                    </p:nvPicPr>
                    <p:blipFill>
                      <a:blip r:embed="rId7"/>
                      <a:stretch>
                        <a:fillRect/>
                      </a:stretch>
                    </p:blipFill>
                    <p:spPr>
                      <a:xfrm>
                        <a:off x="3563441" y="3575412"/>
                        <a:ext cx="144463" cy="203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B69678C4-2073-E67F-35E1-23A3AB400704}"/>
              </a:ext>
            </a:extLst>
          </p:cNvPr>
          <p:cNvSpPr txBox="1"/>
          <p:nvPr/>
        </p:nvSpPr>
        <p:spPr>
          <a:xfrm>
            <a:off x="2927986" y="1942027"/>
            <a:ext cx="983772" cy="382541"/>
          </a:xfrm>
          <a:prstGeom prst="rect">
            <a:avLst/>
          </a:prstGeom>
          <a:noFill/>
        </p:spPr>
        <p:txBody>
          <a:bodyPr wrap="square">
            <a:spAutoFit/>
          </a:bodyPr>
          <a:lstStyle/>
          <a:p>
            <a:pPr algn="ctr">
              <a:lnSpc>
                <a:spcPct val="80000"/>
              </a:lnSpc>
            </a:pPr>
            <a:r>
              <a:rPr lang="ru-RU" sz="2000" b="1" dirty="0"/>
              <a:t>200 р</a:t>
            </a:r>
            <a:r>
              <a:rPr lang="ru-RU" sz="2300" b="1" dirty="0"/>
              <a:t>.</a:t>
            </a:r>
            <a:endParaRPr lang="ru-BY" sz="2300" dirty="0"/>
          </a:p>
        </p:txBody>
      </p:sp>
      <p:sp>
        <p:nvSpPr>
          <p:cNvPr id="11" name="TextBox 10">
            <a:extLst>
              <a:ext uri="{FF2B5EF4-FFF2-40B4-BE49-F238E27FC236}">
                <a16:creationId xmlns:a16="http://schemas.microsoft.com/office/drawing/2014/main" id="{10114978-D771-106C-4A38-1887C4D6EE70}"/>
              </a:ext>
            </a:extLst>
          </p:cNvPr>
          <p:cNvSpPr txBox="1"/>
          <p:nvPr/>
        </p:nvSpPr>
        <p:spPr>
          <a:xfrm>
            <a:off x="5431552" y="2012080"/>
            <a:ext cx="983772" cy="344710"/>
          </a:xfrm>
          <a:prstGeom prst="rect">
            <a:avLst/>
          </a:prstGeom>
          <a:noFill/>
        </p:spPr>
        <p:txBody>
          <a:bodyPr wrap="square">
            <a:spAutoFit/>
          </a:bodyPr>
          <a:lstStyle/>
          <a:p>
            <a:pPr algn="ctr">
              <a:lnSpc>
                <a:spcPct val="80000"/>
              </a:lnSpc>
            </a:pPr>
            <a:r>
              <a:rPr lang="ru-RU" sz="2000" b="1" dirty="0"/>
              <a:t>600 р.</a:t>
            </a:r>
            <a:endParaRPr lang="ru-BY" sz="2000" dirty="0"/>
          </a:p>
        </p:txBody>
      </p:sp>
      <p:sp>
        <p:nvSpPr>
          <p:cNvPr id="12" name="TextBox 11">
            <a:extLst>
              <a:ext uri="{FF2B5EF4-FFF2-40B4-BE49-F238E27FC236}">
                <a16:creationId xmlns:a16="http://schemas.microsoft.com/office/drawing/2014/main" id="{75D60D11-C25C-1CC1-6253-F2125D266E06}"/>
              </a:ext>
            </a:extLst>
          </p:cNvPr>
          <p:cNvSpPr txBox="1"/>
          <p:nvPr/>
        </p:nvSpPr>
        <p:spPr>
          <a:xfrm>
            <a:off x="2134235" y="2467511"/>
            <a:ext cx="4320480" cy="341632"/>
          </a:xfrm>
          <a:prstGeom prst="rect">
            <a:avLst/>
          </a:prstGeom>
          <a:noFill/>
        </p:spPr>
        <p:txBody>
          <a:bodyPr wrap="square">
            <a:spAutoFit/>
          </a:bodyPr>
          <a:lstStyle/>
          <a:p>
            <a:pPr>
              <a:lnSpc>
                <a:spcPct val="90000"/>
              </a:lnSpc>
            </a:pPr>
            <a:r>
              <a:rPr lang="ru-RU" dirty="0"/>
              <a:t>осуществить покупку за 5 месяцев</a:t>
            </a:r>
            <a:endParaRPr lang="ru-BY" dirty="0"/>
          </a:p>
        </p:txBody>
      </p:sp>
      <p:graphicFrame>
        <p:nvGraphicFramePr>
          <p:cNvPr id="13" name="Объект 12">
            <a:extLst>
              <a:ext uri="{FF2B5EF4-FFF2-40B4-BE49-F238E27FC236}">
                <a16:creationId xmlns:a16="http://schemas.microsoft.com/office/drawing/2014/main" id="{6FB0D5F5-5E8C-F1E5-71FF-4BF4A86EC008}"/>
              </a:ext>
            </a:extLst>
          </p:cNvPr>
          <p:cNvGraphicFramePr>
            <a:graphicFrameLocks noChangeAspect="1"/>
          </p:cNvGraphicFramePr>
          <p:nvPr>
            <p:extLst>
              <p:ext uri="{D42A27DB-BD31-4B8C-83A1-F6EECF244321}">
                <p14:modId xmlns:p14="http://schemas.microsoft.com/office/powerpoint/2010/main" val="560306667"/>
              </p:ext>
            </p:extLst>
          </p:nvPr>
        </p:nvGraphicFramePr>
        <p:xfrm>
          <a:off x="3563441" y="3749281"/>
          <a:ext cx="144463" cy="203200"/>
        </p:xfrm>
        <a:graphic>
          <a:graphicData uri="http://schemas.openxmlformats.org/presentationml/2006/ole">
            <mc:AlternateContent xmlns:mc="http://schemas.openxmlformats.org/markup-compatibility/2006">
              <mc:Choice xmlns:v="urn:schemas-microsoft-com:vml" Requires="v">
                <p:oleObj spid="_x0000_s3267" name="CorelDRAW" r:id="rId6" imgW="144924" imgH="203053" progId="CorelDraw.Graphic.17">
                  <p:embed/>
                </p:oleObj>
              </mc:Choice>
              <mc:Fallback>
                <p:oleObj name="CorelDRAW" r:id="rId6" imgW="144924" imgH="203053" progId="CorelDraw.Graphic.17">
                  <p:embed/>
                  <p:pic>
                    <p:nvPicPr>
                      <p:cNvPr id="20" name="Объект 19">
                        <a:extLst>
                          <a:ext uri="{FF2B5EF4-FFF2-40B4-BE49-F238E27FC236}">
                            <a16:creationId xmlns:a16="http://schemas.microsoft.com/office/drawing/2014/main" id="{9BFB7A36-3697-F2C4-9D9C-99A6745A58B2}"/>
                          </a:ext>
                        </a:extLst>
                      </p:cNvPr>
                      <p:cNvPicPr/>
                      <p:nvPr/>
                    </p:nvPicPr>
                    <p:blipFill>
                      <a:blip r:embed="rId7"/>
                      <a:stretch>
                        <a:fillRect/>
                      </a:stretch>
                    </p:blipFill>
                    <p:spPr>
                      <a:xfrm>
                        <a:off x="3563441" y="3749281"/>
                        <a:ext cx="144463" cy="203200"/>
                      </a:xfrm>
                      <a:prstGeom prst="rect">
                        <a:avLst/>
                      </a:prstGeom>
                    </p:spPr>
                  </p:pic>
                </p:oleObj>
              </mc:Fallback>
            </mc:AlternateContent>
          </a:graphicData>
        </a:graphic>
      </p:graphicFrame>
      <p:graphicFrame>
        <p:nvGraphicFramePr>
          <p:cNvPr id="14" name="Объект 13">
            <a:extLst>
              <a:ext uri="{FF2B5EF4-FFF2-40B4-BE49-F238E27FC236}">
                <a16:creationId xmlns:a16="http://schemas.microsoft.com/office/drawing/2014/main" id="{4F5A661B-4210-D0B9-DF89-365A78C0D781}"/>
              </a:ext>
            </a:extLst>
          </p:cNvPr>
          <p:cNvGraphicFramePr>
            <a:graphicFrameLocks noChangeAspect="1"/>
          </p:cNvGraphicFramePr>
          <p:nvPr>
            <p:extLst>
              <p:ext uri="{D42A27DB-BD31-4B8C-83A1-F6EECF244321}">
                <p14:modId xmlns:p14="http://schemas.microsoft.com/office/powerpoint/2010/main" val="126987317"/>
              </p:ext>
            </p:extLst>
          </p:nvPr>
        </p:nvGraphicFramePr>
        <p:xfrm>
          <a:off x="3563441" y="3941002"/>
          <a:ext cx="144463" cy="203200"/>
        </p:xfrm>
        <a:graphic>
          <a:graphicData uri="http://schemas.openxmlformats.org/presentationml/2006/ole">
            <mc:AlternateContent xmlns:mc="http://schemas.openxmlformats.org/markup-compatibility/2006">
              <mc:Choice xmlns:v="urn:schemas-microsoft-com:vml" Requires="v">
                <p:oleObj spid="_x0000_s3268" name="CorelDRAW" r:id="rId6" imgW="144924" imgH="203053" progId="CorelDraw.Graphic.17">
                  <p:embed/>
                </p:oleObj>
              </mc:Choice>
              <mc:Fallback>
                <p:oleObj name="CorelDRAW" r:id="rId6" imgW="144924" imgH="203053" progId="CorelDraw.Graphic.17">
                  <p:embed/>
                  <p:pic>
                    <p:nvPicPr>
                      <p:cNvPr id="13" name="Объект 12">
                        <a:extLst>
                          <a:ext uri="{FF2B5EF4-FFF2-40B4-BE49-F238E27FC236}">
                            <a16:creationId xmlns:a16="http://schemas.microsoft.com/office/drawing/2014/main" id="{6FB0D5F5-5E8C-F1E5-71FF-4BF4A86EC008}"/>
                          </a:ext>
                        </a:extLst>
                      </p:cNvPr>
                      <p:cNvPicPr/>
                      <p:nvPr/>
                    </p:nvPicPr>
                    <p:blipFill>
                      <a:blip r:embed="rId7"/>
                      <a:stretch>
                        <a:fillRect/>
                      </a:stretch>
                    </p:blipFill>
                    <p:spPr>
                      <a:xfrm>
                        <a:off x="3563441" y="3941002"/>
                        <a:ext cx="144463" cy="203200"/>
                      </a:xfrm>
                      <a:prstGeom prst="rect">
                        <a:avLst/>
                      </a:prstGeom>
                    </p:spPr>
                  </p:pic>
                </p:oleObj>
              </mc:Fallback>
            </mc:AlternateContent>
          </a:graphicData>
        </a:graphic>
      </p:graphicFrame>
      <p:graphicFrame>
        <p:nvGraphicFramePr>
          <p:cNvPr id="15" name="Объект 14">
            <a:extLst>
              <a:ext uri="{FF2B5EF4-FFF2-40B4-BE49-F238E27FC236}">
                <a16:creationId xmlns:a16="http://schemas.microsoft.com/office/drawing/2014/main" id="{7F559D73-75D0-E601-A6DA-2F69DE29D722}"/>
              </a:ext>
            </a:extLst>
          </p:cNvPr>
          <p:cNvGraphicFramePr>
            <a:graphicFrameLocks noChangeAspect="1"/>
          </p:cNvGraphicFramePr>
          <p:nvPr>
            <p:extLst>
              <p:ext uri="{D42A27DB-BD31-4B8C-83A1-F6EECF244321}">
                <p14:modId xmlns:p14="http://schemas.microsoft.com/office/powerpoint/2010/main" val="1185141977"/>
              </p:ext>
            </p:extLst>
          </p:nvPr>
        </p:nvGraphicFramePr>
        <p:xfrm>
          <a:off x="3563441" y="4126350"/>
          <a:ext cx="144463" cy="203200"/>
        </p:xfrm>
        <a:graphic>
          <a:graphicData uri="http://schemas.openxmlformats.org/presentationml/2006/ole">
            <mc:AlternateContent xmlns:mc="http://schemas.openxmlformats.org/markup-compatibility/2006">
              <mc:Choice xmlns:v="urn:schemas-microsoft-com:vml" Requires="v">
                <p:oleObj spid="_x0000_s3269" name="CorelDRAW" r:id="rId6" imgW="144924" imgH="203053" progId="CorelDraw.Graphic.17">
                  <p:embed/>
                </p:oleObj>
              </mc:Choice>
              <mc:Fallback>
                <p:oleObj name="CorelDRAW" r:id="rId6" imgW="144924" imgH="203053" progId="CorelDraw.Graphic.17">
                  <p:embed/>
                  <p:pic>
                    <p:nvPicPr>
                      <p:cNvPr id="14" name="Объект 13">
                        <a:extLst>
                          <a:ext uri="{FF2B5EF4-FFF2-40B4-BE49-F238E27FC236}">
                            <a16:creationId xmlns:a16="http://schemas.microsoft.com/office/drawing/2014/main" id="{4F5A661B-4210-D0B9-DF89-365A78C0D781}"/>
                          </a:ext>
                        </a:extLst>
                      </p:cNvPr>
                      <p:cNvPicPr/>
                      <p:nvPr/>
                    </p:nvPicPr>
                    <p:blipFill>
                      <a:blip r:embed="rId7"/>
                      <a:stretch>
                        <a:fillRect/>
                      </a:stretch>
                    </p:blipFill>
                    <p:spPr>
                      <a:xfrm>
                        <a:off x="3563441" y="4126350"/>
                        <a:ext cx="144463" cy="203200"/>
                      </a:xfrm>
                      <a:prstGeom prst="rect">
                        <a:avLst/>
                      </a:prstGeom>
                    </p:spPr>
                  </p:pic>
                </p:oleObj>
              </mc:Fallback>
            </mc:AlternateContent>
          </a:graphicData>
        </a:graphic>
      </p:graphicFrame>
      <p:graphicFrame>
        <p:nvGraphicFramePr>
          <p:cNvPr id="16" name="Объект 15">
            <a:extLst>
              <a:ext uri="{FF2B5EF4-FFF2-40B4-BE49-F238E27FC236}">
                <a16:creationId xmlns:a16="http://schemas.microsoft.com/office/drawing/2014/main" id="{1A211F6A-E2F8-69B5-A809-7272F683553B}"/>
              </a:ext>
            </a:extLst>
          </p:cNvPr>
          <p:cNvGraphicFramePr>
            <a:graphicFrameLocks noChangeAspect="1"/>
          </p:cNvGraphicFramePr>
          <p:nvPr>
            <p:extLst>
              <p:ext uri="{D42A27DB-BD31-4B8C-83A1-F6EECF244321}">
                <p14:modId xmlns:p14="http://schemas.microsoft.com/office/powerpoint/2010/main" val="3349333034"/>
              </p:ext>
            </p:extLst>
          </p:nvPr>
        </p:nvGraphicFramePr>
        <p:xfrm>
          <a:off x="3563440" y="4315602"/>
          <a:ext cx="144463" cy="203200"/>
        </p:xfrm>
        <a:graphic>
          <a:graphicData uri="http://schemas.openxmlformats.org/presentationml/2006/ole">
            <mc:AlternateContent xmlns:mc="http://schemas.openxmlformats.org/markup-compatibility/2006">
              <mc:Choice xmlns:v="urn:schemas-microsoft-com:vml" Requires="v">
                <p:oleObj spid="_x0000_s3270" name="CorelDRAW" r:id="rId6" imgW="144924" imgH="203053" progId="CorelDraw.Graphic.17">
                  <p:embed/>
                </p:oleObj>
              </mc:Choice>
              <mc:Fallback>
                <p:oleObj name="CorelDRAW" r:id="rId6" imgW="144924" imgH="203053" progId="CorelDraw.Graphic.17">
                  <p:embed/>
                  <p:pic>
                    <p:nvPicPr>
                      <p:cNvPr id="15" name="Объект 14">
                        <a:extLst>
                          <a:ext uri="{FF2B5EF4-FFF2-40B4-BE49-F238E27FC236}">
                            <a16:creationId xmlns:a16="http://schemas.microsoft.com/office/drawing/2014/main" id="{7F559D73-75D0-E601-A6DA-2F69DE29D722}"/>
                          </a:ext>
                        </a:extLst>
                      </p:cNvPr>
                      <p:cNvPicPr/>
                      <p:nvPr/>
                    </p:nvPicPr>
                    <p:blipFill>
                      <a:blip r:embed="rId7"/>
                      <a:stretch>
                        <a:fillRect/>
                      </a:stretch>
                    </p:blipFill>
                    <p:spPr>
                      <a:xfrm>
                        <a:off x="3563440" y="4315602"/>
                        <a:ext cx="144463" cy="203200"/>
                      </a:xfrm>
                      <a:prstGeom prst="rect">
                        <a:avLst/>
                      </a:prstGeom>
                    </p:spPr>
                  </p:pic>
                </p:oleObj>
              </mc:Fallback>
            </mc:AlternateContent>
          </a:graphicData>
        </a:graphic>
      </p:graphicFrame>
      <p:graphicFrame>
        <p:nvGraphicFramePr>
          <p:cNvPr id="17" name="Объект 16">
            <a:extLst>
              <a:ext uri="{FF2B5EF4-FFF2-40B4-BE49-F238E27FC236}">
                <a16:creationId xmlns:a16="http://schemas.microsoft.com/office/drawing/2014/main" id="{5EDA2E24-BF56-A9DF-5224-513EBBAD3296}"/>
              </a:ext>
            </a:extLst>
          </p:cNvPr>
          <p:cNvGraphicFramePr>
            <a:graphicFrameLocks noChangeAspect="1"/>
          </p:cNvGraphicFramePr>
          <p:nvPr>
            <p:extLst>
              <p:ext uri="{D42A27DB-BD31-4B8C-83A1-F6EECF244321}">
                <p14:modId xmlns:p14="http://schemas.microsoft.com/office/powerpoint/2010/main" val="3349333034"/>
              </p:ext>
            </p:extLst>
          </p:nvPr>
        </p:nvGraphicFramePr>
        <p:xfrm>
          <a:off x="3563440" y="4500950"/>
          <a:ext cx="144463" cy="203200"/>
        </p:xfrm>
        <a:graphic>
          <a:graphicData uri="http://schemas.openxmlformats.org/presentationml/2006/ole">
            <mc:AlternateContent xmlns:mc="http://schemas.openxmlformats.org/markup-compatibility/2006">
              <mc:Choice xmlns:v="urn:schemas-microsoft-com:vml" Requires="v">
                <p:oleObj spid="_x0000_s3271" name="CorelDRAW" r:id="rId6" imgW="144924" imgH="203053" progId="CorelDraw.Graphic.17">
                  <p:embed/>
                </p:oleObj>
              </mc:Choice>
              <mc:Fallback>
                <p:oleObj name="CorelDRAW" r:id="rId6" imgW="144924" imgH="203053" progId="CorelDraw.Graphic.17">
                  <p:embed/>
                  <p:pic>
                    <p:nvPicPr>
                      <p:cNvPr id="16" name="Объект 15">
                        <a:extLst>
                          <a:ext uri="{FF2B5EF4-FFF2-40B4-BE49-F238E27FC236}">
                            <a16:creationId xmlns:a16="http://schemas.microsoft.com/office/drawing/2014/main" id="{1A211F6A-E2F8-69B5-A809-7272F683553B}"/>
                          </a:ext>
                        </a:extLst>
                      </p:cNvPr>
                      <p:cNvPicPr/>
                      <p:nvPr/>
                    </p:nvPicPr>
                    <p:blipFill>
                      <a:blip r:embed="rId7"/>
                      <a:stretch>
                        <a:fillRect/>
                      </a:stretch>
                    </p:blipFill>
                    <p:spPr>
                      <a:xfrm>
                        <a:off x="3563440" y="4500950"/>
                        <a:ext cx="144463" cy="20320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2FC79D4B-976F-4C3E-845C-E58CBED04471}"/>
              </a:ext>
            </a:extLst>
          </p:cNvPr>
          <p:cNvSpPr txBox="1"/>
          <p:nvPr/>
        </p:nvSpPr>
        <p:spPr>
          <a:xfrm>
            <a:off x="3462911" y="3233780"/>
            <a:ext cx="4646428" cy="341632"/>
          </a:xfrm>
          <a:prstGeom prst="rect">
            <a:avLst/>
          </a:prstGeom>
          <a:noFill/>
        </p:spPr>
        <p:txBody>
          <a:bodyPr wrap="square">
            <a:spAutoFit/>
          </a:bodyPr>
          <a:lstStyle/>
          <a:p>
            <a:pPr>
              <a:lnSpc>
                <a:spcPct val="90000"/>
              </a:lnSpc>
            </a:pPr>
            <a:r>
              <a:rPr lang="ru-RU" sz="1800" b="1" dirty="0"/>
              <a:t>Стратегии достижения цели:</a:t>
            </a:r>
          </a:p>
        </p:txBody>
      </p:sp>
    </p:spTree>
    <p:extLst>
      <p:ext uri="{BB962C8B-B14F-4D97-AF65-F5344CB8AC3E}">
        <p14:creationId xmlns:p14="http://schemas.microsoft.com/office/powerpoint/2010/main" val="48570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349C8-EBC9-3E7E-AB69-7AE0382120AF}"/>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CAC3E1F6-3112-0034-2AE8-84E7C44AA3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 y="8184"/>
            <a:ext cx="9137080" cy="5143500"/>
          </a:xfrm>
          <a:prstGeom prst="rect">
            <a:avLst/>
          </a:prstGeom>
        </p:spPr>
      </p:pic>
      <p:pic>
        <p:nvPicPr>
          <p:cNvPr id="2" name="Рисунок 1">
            <a:extLst>
              <a:ext uri="{FF2B5EF4-FFF2-40B4-BE49-F238E27FC236}">
                <a16:creationId xmlns:a16="http://schemas.microsoft.com/office/drawing/2014/main" id="{E5408B3B-83C3-EC95-00E4-F94ED76BB2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CF917BB6-EADA-2191-17CD-843B68F7D57B}"/>
              </a:ext>
            </a:extLst>
          </p:cNvPr>
          <p:cNvSpPr txBox="1"/>
          <p:nvPr/>
        </p:nvSpPr>
        <p:spPr>
          <a:xfrm>
            <a:off x="1763688" y="143307"/>
            <a:ext cx="5670376" cy="800219"/>
          </a:xfrm>
          <a:prstGeom prst="rect">
            <a:avLst/>
          </a:prstGeom>
          <a:noFill/>
        </p:spPr>
        <p:txBody>
          <a:bodyPr wrap="square">
            <a:spAutoFit/>
          </a:bodyPr>
          <a:lstStyle/>
          <a:p>
            <a:pPr algn="ctr"/>
            <a:r>
              <a:rPr lang="ru-RU" sz="2300" b="1" dirty="0">
                <a:solidFill>
                  <a:srgbClr val="FFFF00"/>
                </a:solidFill>
              </a:rPr>
              <a:t>ПРИВЫЧКА ГОВОРИТЬ «НЕТ» </a:t>
            </a:r>
          </a:p>
          <a:p>
            <a:pPr algn="ctr"/>
            <a:r>
              <a:rPr lang="ru-RU" sz="2300" b="1" dirty="0">
                <a:solidFill>
                  <a:srgbClr val="FFFF00"/>
                </a:solidFill>
              </a:rPr>
              <a:t>БЕЗДУМНЫМ ТРАТАМ</a:t>
            </a:r>
            <a:endParaRPr lang="ru-BY" sz="2300" dirty="0">
              <a:solidFill>
                <a:srgbClr val="FFFF00"/>
              </a:solidFill>
            </a:endParaRPr>
          </a:p>
        </p:txBody>
      </p:sp>
      <p:sp>
        <p:nvSpPr>
          <p:cNvPr id="19" name="TextBox 18">
            <a:extLst>
              <a:ext uri="{FF2B5EF4-FFF2-40B4-BE49-F238E27FC236}">
                <a16:creationId xmlns:a16="http://schemas.microsoft.com/office/drawing/2014/main" id="{E58BFF05-557B-BF5B-9BF5-A01E285D4481}"/>
              </a:ext>
            </a:extLst>
          </p:cNvPr>
          <p:cNvSpPr txBox="1"/>
          <p:nvPr/>
        </p:nvSpPr>
        <p:spPr>
          <a:xfrm>
            <a:off x="3387535" y="3071766"/>
            <a:ext cx="3096344" cy="1131079"/>
          </a:xfrm>
          <a:prstGeom prst="rect">
            <a:avLst/>
          </a:prstGeom>
          <a:noFill/>
        </p:spPr>
        <p:txBody>
          <a:bodyPr wrap="square">
            <a:spAutoFit/>
          </a:bodyPr>
          <a:lstStyle/>
          <a:p>
            <a:pPr defTabSz="648000">
              <a:lnSpc>
                <a:spcPct val="90000"/>
              </a:lnSpc>
              <a:tabLst>
                <a:tab pos="216000" algn="l"/>
              </a:tabLst>
            </a:pPr>
            <a:endParaRPr lang="ru-RU" sz="1500" b="1" dirty="0"/>
          </a:p>
          <a:p>
            <a:pPr defTabSz="648000">
              <a:lnSpc>
                <a:spcPct val="90000"/>
              </a:lnSpc>
              <a:tabLst>
                <a:tab pos="216000" algn="l"/>
              </a:tabLst>
            </a:pPr>
            <a:r>
              <a:rPr lang="ru-RU" sz="1500" dirty="0"/>
              <a:t>    Составляйте список покупок</a:t>
            </a:r>
          </a:p>
          <a:p>
            <a:pPr defTabSz="648000">
              <a:lnSpc>
                <a:spcPct val="90000"/>
              </a:lnSpc>
              <a:tabLst>
                <a:tab pos="216000" algn="l"/>
              </a:tabLst>
            </a:pPr>
            <a:r>
              <a:rPr lang="ru-RU" sz="1500" dirty="0"/>
              <a:t>    Внимательно изучайте ценники</a:t>
            </a:r>
          </a:p>
          <a:p>
            <a:pPr defTabSz="648000">
              <a:lnSpc>
                <a:spcPct val="90000"/>
              </a:lnSpc>
              <a:tabLst>
                <a:tab pos="216000" algn="l"/>
              </a:tabLst>
            </a:pPr>
            <a:r>
              <a:rPr lang="ru-RU" sz="1500" dirty="0"/>
              <a:t>    Критически оценивайте акции</a:t>
            </a:r>
          </a:p>
          <a:p>
            <a:pPr defTabSz="648000">
              <a:lnSpc>
                <a:spcPct val="90000"/>
              </a:lnSpc>
              <a:tabLst>
                <a:tab pos="216000" algn="l"/>
              </a:tabLst>
            </a:pPr>
            <a:r>
              <a:rPr lang="ru-RU" sz="1500" dirty="0"/>
              <a:t>    Используйте опцию «отложить»</a:t>
            </a:r>
            <a:endParaRPr lang="ru-BY" sz="1500" dirty="0"/>
          </a:p>
        </p:txBody>
      </p:sp>
      <p:sp>
        <p:nvSpPr>
          <p:cNvPr id="12" name="TextBox 11">
            <a:extLst>
              <a:ext uri="{FF2B5EF4-FFF2-40B4-BE49-F238E27FC236}">
                <a16:creationId xmlns:a16="http://schemas.microsoft.com/office/drawing/2014/main" id="{951A32B1-EDC1-C811-3EA0-E2EEDD17BA72}"/>
              </a:ext>
            </a:extLst>
          </p:cNvPr>
          <p:cNvSpPr txBox="1"/>
          <p:nvPr/>
        </p:nvSpPr>
        <p:spPr>
          <a:xfrm>
            <a:off x="2627784" y="1319940"/>
            <a:ext cx="4320480" cy="590931"/>
          </a:xfrm>
          <a:prstGeom prst="rect">
            <a:avLst/>
          </a:prstGeom>
          <a:noFill/>
        </p:spPr>
        <p:txBody>
          <a:bodyPr wrap="square">
            <a:spAutoFit/>
          </a:bodyPr>
          <a:lstStyle/>
          <a:p>
            <a:pPr algn="ctr">
              <a:lnSpc>
                <a:spcPct val="90000"/>
              </a:lnSpc>
            </a:pPr>
            <a:r>
              <a:rPr lang="ru-RU" dirty="0"/>
              <a:t>Главный враг разумного потребления – импульсивные покупки</a:t>
            </a:r>
            <a:endParaRPr lang="ru-BY" dirty="0"/>
          </a:p>
        </p:txBody>
      </p:sp>
      <p:graphicFrame>
        <p:nvGraphicFramePr>
          <p:cNvPr id="8" name="Объект 7">
            <a:extLst>
              <a:ext uri="{FF2B5EF4-FFF2-40B4-BE49-F238E27FC236}">
                <a16:creationId xmlns:a16="http://schemas.microsoft.com/office/drawing/2014/main" id="{67FCA70A-C3B5-4767-A7D8-1B23C3C59FA1}"/>
              </a:ext>
            </a:extLst>
          </p:cNvPr>
          <p:cNvGraphicFramePr>
            <a:graphicFrameLocks noChangeAspect="1"/>
          </p:cNvGraphicFramePr>
          <p:nvPr>
            <p:extLst>
              <p:ext uri="{D42A27DB-BD31-4B8C-83A1-F6EECF244321}">
                <p14:modId xmlns:p14="http://schemas.microsoft.com/office/powerpoint/2010/main" val="1243908870"/>
              </p:ext>
            </p:extLst>
          </p:nvPr>
        </p:nvGraphicFramePr>
        <p:xfrm>
          <a:off x="3419872" y="3518482"/>
          <a:ext cx="144463" cy="203200"/>
        </p:xfrm>
        <a:graphic>
          <a:graphicData uri="http://schemas.openxmlformats.org/presentationml/2006/ole">
            <mc:AlternateContent xmlns:mc="http://schemas.openxmlformats.org/markup-compatibility/2006">
              <mc:Choice xmlns:v="urn:schemas-microsoft-com:vml" Requires="v">
                <p:oleObj spid="_x0000_s12417" name="CorelDRAW" r:id="rId6" imgW="144924" imgH="203053" progId="CorelDraw.Graphic.17">
                  <p:embed/>
                </p:oleObj>
              </mc:Choice>
              <mc:Fallback>
                <p:oleObj name="CorelDRAW" r:id="rId6" imgW="144924" imgH="203053" progId="CorelDraw.Graphic.17">
                  <p:embed/>
                  <p:pic>
                    <p:nvPicPr>
                      <p:cNvPr id="16" name="Объект 15">
                        <a:extLst>
                          <a:ext uri="{FF2B5EF4-FFF2-40B4-BE49-F238E27FC236}">
                            <a16:creationId xmlns:a16="http://schemas.microsoft.com/office/drawing/2014/main" id="{FAB6DC93-47E2-761E-EBFE-A379472F6FE9}"/>
                          </a:ext>
                        </a:extLst>
                      </p:cNvPr>
                      <p:cNvPicPr/>
                      <p:nvPr/>
                    </p:nvPicPr>
                    <p:blipFill>
                      <a:blip r:embed="rId7"/>
                      <a:stretch>
                        <a:fillRect/>
                      </a:stretch>
                    </p:blipFill>
                    <p:spPr>
                      <a:xfrm>
                        <a:off x="3419872" y="3518482"/>
                        <a:ext cx="144463" cy="203200"/>
                      </a:xfrm>
                      <a:prstGeom prst="rect">
                        <a:avLst/>
                      </a:prstGeom>
                    </p:spPr>
                  </p:pic>
                </p:oleObj>
              </mc:Fallback>
            </mc:AlternateContent>
          </a:graphicData>
        </a:graphic>
      </p:graphicFrame>
      <p:graphicFrame>
        <p:nvGraphicFramePr>
          <p:cNvPr id="10" name="Объект 9">
            <a:extLst>
              <a:ext uri="{FF2B5EF4-FFF2-40B4-BE49-F238E27FC236}">
                <a16:creationId xmlns:a16="http://schemas.microsoft.com/office/drawing/2014/main" id="{BDFDA70C-0682-495D-AFCA-971A4FC9F907}"/>
              </a:ext>
            </a:extLst>
          </p:cNvPr>
          <p:cNvGraphicFramePr>
            <a:graphicFrameLocks noChangeAspect="1"/>
          </p:cNvGraphicFramePr>
          <p:nvPr>
            <p:extLst>
              <p:ext uri="{D42A27DB-BD31-4B8C-83A1-F6EECF244321}">
                <p14:modId xmlns:p14="http://schemas.microsoft.com/office/powerpoint/2010/main" val="1880574953"/>
              </p:ext>
            </p:extLst>
          </p:nvPr>
        </p:nvGraphicFramePr>
        <p:xfrm>
          <a:off x="3419872" y="3315282"/>
          <a:ext cx="144463" cy="203200"/>
        </p:xfrm>
        <a:graphic>
          <a:graphicData uri="http://schemas.openxmlformats.org/presentationml/2006/ole">
            <mc:AlternateContent xmlns:mc="http://schemas.openxmlformats.org/markup-compatibility/2006">
              <mc:Choice xmlns:v="urn:schemas-microsoft-com:vml" Requires="v">
                <p:oleObj spid="_x0000_s12418" name="CorelDRAW" r:id="rId6" imgW="144924" imgH="203053" progId="CorelDraw.Graphic.17">
                  <p:embed/>
                </p:oleObj>
              </mc:Choice>
              <mc:Fallback>
                <p:oleObj name="CorelDRAW" r:id="rId6" imgW="144924" imgH="203053" progId="CorelDraw.Graphic.17">
                  <p:embed/>
                  <p:pic>
                    <p:nvPicPr>
                      <p:cNvPr id="16" name="Объект 15">
                        <a:extLst>
                          <a:ext uri="{FF2B5EF4-FFF2-40B4-BE49-F238E27FC236}">
                            <a16:creationId xmlns:a16="http://schemas.microsoft.com/office/drawing/2014/main" id="{FAB6DC93-47E2-761E-EBFE-A379472F6FE9}"/>
                          </a:ext>
                        </a:extLst>
                      </p:cNvPr>
                      <p:cNvPicPr/>
                      <p:nvPr/>
                    </p:nvPicPr>
                    <p:blipFill>
                      <a:blip r:embed="rId7"/>
                      <a:stretch>
                        <a:fillRect/>
                      </a:stretch>
                    </p:blipFill>
                    <p:spPr>
                      <a:xfrm>
                        <a:off x="3419872" y="3315282"/>
                        <a:ext cx="144463" cy="203200"/>
                      </a:xfrm>
                      <a:prstGeom prst="rect">
                        <a:avLst/>
                      </a:prstGeom>
                    </p:spPr>
                  </p:pic>
                </p:oleObj>
              </mc:Fallback>
            </mc:AlternateContent>
          </a:graphicData>
        </a:graphic>
      </p:graphicFrame>
      <p:graphicFrame>
        <p:nvGraphicFramePr>
          <p:cNvPr id="11" name="Объект 10">
            <a:extLst>
              <a:ext uri="{FF2B5EF4-FFF2-40B4-BE49-F238E27FC236}">
                <a16:creationId xmlns:a16="http://schemas.microsoft.com/office/drawing/2014/main" id="{9F6AAA0C-8D75-4AFC-BD86-37549E05F912}"/>
              </a:ext>
            </a:extLst>
          </p:cNvPr>
          <p:cNvGraphicFramePr>
            <a:graphicFrameLocks noChangeAspect="1"/>
          </p:cNvGraphicFramePr>
          <p:nvPr>
            <p:extLst>
              <p:ext uri="{D42A27DB-BD31-4B8C-83A1-F6EECF244321}">
                <p14:modId xmlns:p14="http://schemas.microsoft.com/office/powerpoint/2010/main" val="3732973865"/>
              </p:ext>
            </p:extLst>
          </p:nvPr>
        </p:nvGraphicFramePr>
        <p:xfrm>
          <a:off x="3419872" y="3743528"/>
          <a:ext cx="144463" cy="203200"/>
        </p:xfrm>
        <a:graphic>
          <a:graphicData uri="http://schemas.openxmlformats.org/presentationml/2006/ole">
            <mc:AlternateContent xmlns:mc="http://schemas.openxmlformats.org/markup-compatibility/2006">
              <mc:Choice xmlns:v="urn:schemas-microsoft-com:vml" Requires="v">
                <p:oleObj spid="_x0000_s12419" name="CorelDRAW" r:id="rId6" imgW="144924" imgH="203053" progId="CorelDraw.Graphic.17">
                  <p:embed/>
                </p:oleObj>
              </mc:Choice>
              <mc:Fallback>
                <p:oleObj name="CorelDRAW" r:id="rId6" imgW="144924" imgH="203053" progId="CorelDraw.Graphic.17">
                  <p:embed/>
                  <p:pic>
                    <p:nvPicPr>
                      <p:cNvPr id="9" name="Объект 8">
                        <a:extLst>
                          <a:ext uri="{FF2B5EF4-FFF2-40B4-BE49-F238E27FC236}">
                            <a16:creationId xmlns:a16="http://schemas.microsoft.com/office/drawing/2014/main" id="{4A5C5E9B-8E4E-4789-964F-BC723C1EC357}"/>
                          </a:ext>
                        </a:extLst>
                      </p:cNvPr>
                      <p:cNvPicPr/>
                      <p:nvPr/>
                    </p:nvPicPr>
                    <p:blipFill>
                      <a:blip r:embed="rId7"/>
                      <a:stretch>
                        <a:fillRect/>
                      </a:stretch>
                    </p:blipFill>
                    <p:spPr>
                      <a:xfrm>
                        <a:off x="3419872" y="3743528"/>
                        <a:ext cx="144463" cy="203200"/>
                      </a:xfrm>
                      <a:prstGeom prst="rect">
                        <a:avLst/>
                      </a:prstGeom>
                    </p:spPr>
                  </p:pic>
                </p:oleObj>
              </mc:Fallback>
            </mc:AlternateContent>
          </a:graphicData>
        </a:graphic>
      </p:graphicFrame>
      <p:graphicFrame>
        <p:nvGraphicFramePr>
          <p:cNvPr id="13" name="Объект 12">
            <a:extLst>
              <a:ext uri="{FF2B5EF4-FFF2-40B4-BE49-F238E27FC236}">
                <a16:creationId xmlns:a16="http://schemas.microsoft.com/office/drawing/2014/main" id="{009EFEAA-6076-46A3-B4E5-E9305C2AA4F5}"/>
              </a:ext>
            </a:extLst>
          </p:cNvPr>
          <p:cNvGraphicFramePr>
            <a:graphicFrameLocks noChangeAspect="1"/>
          </p:cNvGraphicFramePr>
          <p:nvPr>
            <p:extLst>
              <p:ext uri="{D42A27DB-BD31-4B8C-83A1-F6EECF244321}">
                <p14:modId xmlns:p14="http://schemas.microsoft.com/office/powerpoint/2010/main" val="159915601"/>
              </p:ext>
            </p:extLst>
          </p:nvPr>
        </p:nvGraphicFramePr>
        <p:xfrm>
          <a:off x="3435128" y="3946728"/>
          <a:ext cx="144463" cy="203200"/>
        </p:xfrm>
        <a:graphic>
          <a:graphicData uri="http://schemas.openxmlformats.org/presentationml/2006/ole">
            <mc:AlternateContent xmlns:mc="http://schemas.openxmlformats.org/markup-compatibility/2006">
              <mc:Choice xmlns:v="urn:schemas-microsoft-com:vml" Requires="v">
                <p:oleObj spid="_x0000_s12420" name="CorelDRAW" r:id="rId6" imgW="144924" imgH="203053" progId="CorelDraw.Graphic.17">
                  <p:embed/>
                </p:oleObj>
              </mc:Choice>
              <mc:Fallback>
                <p:oleObj name="CorelDRAW" r:id="rId6" imgW="144924" imgH="203053" progId="CorelDraw.Graphic.17">
                  <p:embed/>
                  <p:pic>
                    <p:nvPicPr>
                      <p:cNvPr id="9" name="Объект 8">
                        <a:extLst>
                          <a:ext uri="{FF2B5EF4-FFF2-40B4-BE49-F238E27FC236}">
                            <a16:creationId xmlns:a16="http://schemas.microsoft.com/office/drawing/2014/main" id="{4A5C5E9B-8E4E-4789-964F-BC723C1EC357}"/>
                          </a:ext>
                        </a:extLst>
                      </p:cNvPr>
                      <p:cNvPicPr/>
                      <p:nvPr/>
                    </p:nvPicPr>
                    <p:blipFill>
                      <a:blip r:embed="rId7"/>
                      <a:stretch>
                        <a:fillRect/>
                      </a:stretch>
                    </p:blipFill>
                    <p:spPr>
                      <a:xfrm>
                        <a:off x="3435128" y="3946728"/>
                        <a:ext cx="144463" cy="203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7C81E318-0B08-4C14-B19C-49CE0D749B6A}"/>
              </a:ext>
            </a:extLst>
          </p:cNvPr>
          <p:cNvSpPr txBox="1"/>
          <p:nvPr/>
        </p:nvSpPr>
        <p:spPr>
          <a:xfrm>
            <a:off x="3360991" y="2712554"/>
            <a:ext cx="4646428" cy="590931"/>
          </a:xfrm>
          <a:prstGeom prst="rect">
            <a:avLst/>
          </a:prstGeom>
          <a:noFill/>
        </p:spPr>
        <p:txBody>
          <a:bodyPr wrap="square">
            <a:spAutoFit/>
          </a:bodyPr>
          <a:lstStyle/>
          <a:p>
            <a:pPr defTabSz="648000">
              <a:lnSpc>
                <a:spcPct val="90000"/>
              </a:lnSpc>
              <a:tabLst>
                <a:tab pos="216000" algn="l"/>
              </a:tabLst>
            </a:pPr>
            <a:r>
              <a:rPr lang="ru-RU" sz="1800" b="1" dirty="0"/>
              <a:t>Чтобы деньги не утекали </a:t>
            </a:r>
          </a:p>
          <a:p>
            <a:pPr defTabSz="648000">
              <a:lnSpc>
                <a:spcPct val="90000"/>
              </a:lnSpc>
              <a:tabLst>
                <a:tab pos="216000" algn="l"/>
              </a:tabLst>
            </a:pPr>
            <a:r>
              <a:rPr lang="ru-RU" sz="1800" b="1" dirty="0"/>
              <a:t>как вода:</a:t>
            </a:r>
          </a:p>
        </p:txBody>
      </p:sp>
    </p:spTree>
    <p:extLst>
      <p:ext uri="{BB962C8B-B14F-4D97-AF65-F5344CB8AC3E}">
        <p14:creationId xmlns:p14="http://schemas.microsoft.com/office/powerpoint/2010/main" val="1818907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F4419-3EF8-5584-C7A5-E49BF5BB4743}"/>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4E379471-7A94-436E-BA90-CD8745E73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12" y="0"/>
            <a:ext cx="9098576" cy="5143500"/>
          </a:xfrm>
          <a:prstGeom prst="rect">
            <a:avLst/>
          </a:prstGeom>
        </p:spPr>
      </p:pic>
      <p:pic>
        <p:nvPicPr>
          <p:cNvPr id="2" name="Рисунок 1">
            <a:extLst>
              <a:ext uri="{FF2B5EF4-FFF2-40B4-BE49-F238E27FC236}">
                <a16:creationId xmlns:a16="http://schemas.microsoft.com/office/drawing/2014/main" id="{4DD3C5AD-A91F-370A-E315-9DD22971FD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769C30E7-D5D9-59A9-E33E-5734B71112E6}"/>
              </a:ext>
            </a:extLst>
          </p:cNvPr>
          <p:cNvSpPr txBox="1"/>
          <p:nvPr/>
        </p:nvSpPr>
        <p:spPr>
          <a:xfrm>
            <a:off x="1763688" y="143307"/>
            <a:ext cx="5670376" cy="446276"/>
          </a:xfrm>
          <a:prstGeom prst="rect">
            <a:avLst/>
          </a:prstGeom>
          <a:noFill/>
        </p:spPr>
        <p:txBody>
          <a:bodyPr wrap="square">
            <a:spAutoFit/>
          </a:bodyPr>
          <a:lstStyle/>
          <a:p>
            <a:pPr algn="ctr"/>
            <a:r>
              <a:rPr lang="ru-RU" sz="2300" b="1" dirty="0">
                <a:solidFill>
                  <a:srgbClr val="FFFF00"/>
                </a:solidFill>
              </a:rPr>
              <a:t> ПРИВЫЧКА СНАЧАЛА ПЛАТИТЬ СЕБЕ</a:t>
            </a:r>
            <a:endParaRPr lang="ru-BY" sz="2300" dirty="0">
              <a:solidFill>
                <a:srgbClr val="FFFF00"/>
              </a:solidFill>
            </a:endParaRPr>
          </a:p>
        </p:txBody>
      </p:sp>
      <p:sp>
        <p:nvSpPr>
          <p:cNvPr id="7" name="TextBox 6">
            <a:extLst>
              <a:ext uri="{FF2B5EF4-FFF2-40B4-BE49-F238E27FC236}">
                <a16:creationId xmlns:a16="http://schemas.microsoft.com/office/drawing/2014/main" id="{D8FACF09-114C-4803-D0B3-D2386DD3D3D0}"/>
              </a:ext>
            </a:extLst>
          </p:cNvPr>
          <p:cNvSpPr txBox="1"/>
          <p:nvPr/>
        </p:nvSpPr>
        <p:spPr>
          <a:xfrm>
            <a:off x="3800949" y="3660780"/>
            <a:ext cx="5184577" cy="923330"/>
          </a:xfrm>
          <a:prstGeom prst="rect">
            <a:avLst/>
          </a:prstGeom>
          <a:noFill/>
        </p:spPr>
        <p:txBody>
          <a:bodyPr wrap="square">
            <a:spAutoFit/>
          </a:bodyPr>
          <a:lstStyle/>
          <a:p>
            <a:pPr defTabSz="648000">
              <a:lnSpc>
                <a:spcPct val="90000"/>
              </a:lnSpc>
              <a:tabLst>
                <a:tab pos="216000" algn="l"/>
              </a:tabLst>
            </a:pPr>
            <a:endParaRPr lang="ru-RU" sz="1500" dirty="0"/>
          </a:p>
          <a:p>
            <a:pPr defTabSz="648000">
              <a:lnSpc>
                <a:spcPct val="90000"/>
              </a:lnSpc>
              <a:tabLst>
                <a:tab pos="216000" algn="l"/>
              </a:tabLst>
            </a:pPr>
            <a:r>
              <a:rPr lang="ru-RU" sz="1500" dirty="0"/>
              <a:t>Совершить крупную покупку</a:t>
            </a:r>
          </a:p>
          <a:p>
            <a:pPr defTabSz="648000">
              <a:lnSpc>
                <a:spcPct val="90000"/>
              </a:lnSpc>
              <a:tabLst>
                <a:tab pos="216000" algn="l"/>
              </a:tabLst>
            </a:pPr>
            <a:r>
              <a:rPr lang="ru-RU" sz="1500" dirty="0"/>
              <a:t>Справиться с непредвиденными расходами</a:t>
            </a:r>
          </a:p>
          <a:p>
            <a:pPr defTabSz="648000">
              <a:lnSpc>
                <a:spcPct val="90000"/>
              </a:lnSpc>
              <a:tabLst>
                <a:tab pos="216000" algn="l"/>
              </a:tabLst>
            </a:pPr>
            <a:r>
              <a:rPr lang="ru-RU" sz="1500" dirty="0"/>
              <a:t>Получать доход с инвестиций</a:t>
            </a:r>
            <a:endParaRPr lang="ru-BY" sz="1500" dirty="0"/>
          </a:p>
        </p:txBody>
      </p:sp>
      <p:sp>
        <p:nvSpPr>
          <p:cNvPr id="13" name="TextBox 12">
            <a:extLst>
              <a:ext uri="{FF2B5EF4-FFF2-40B4-BE49-F238E27FC236}">
                <a16:creationId xmlns:a16="http://schemas.microsoft.com/office/drawing/2014/main" id="{ABA177BE-3749-A466-22F1-9822D2A8CCD3}"/>
              </a:ext>
            </a:extLst>
          </p:cNvPr>
          <p:cNvSpPr txBox="1"/>
          <p:nvPr/>
        </p:nvSpPr>
        <p:spPr>
          <a:xfrm>
            <a:off x="3131840" y="2715766"/>
            <a:ext cx="1008112" cy="369332"/>
          </a:xfrm>
          <a:prstGeom prst="rect">
            <a:avLst/>
          </a:prstGeom>
          <a:noFill/>
        </p:spPr>
        <p:txBody>
          <a:bodyPr wrap="square">
            <a:spAutoFit/>
          </a:bodyPr>
          <a:lstStyle/>
          <a:p>
            <a:pPr algn="ctr"/>
            <a:r>
              <a:rPr lang="ru-RU" dirty="0">
                <a:solidFill>
                  <a:schemeClr val="bg1"/>
                </a:solidFill>
              </a:rPr>
              <a:t> ДОХОД </a:t>
            </a:r>
            <a:endParaRPr lang="ru-BY" dirty="0">
              <a:solidFill>
                <a:schemeClr val="bg1"/>
              </a:solidFill>
            </a:endParaRPr>
          </a:p>
        </p:txBody>
      </p:sp>
      <p:sp>
        <p:nvSpPr>
          <p:cNvPr id="14" name="TextBox 13">
            <a:extLst>
              <a:ext uri="{FF2B5EF4-FFF2-40B4-BE49-F238E27FC236}">
                <a16:creationId xmlns:a16="http://schemas.microsoft.com/office/drawing/2014/main" id="{1C8B9C1B-F1FE-1390-8F4C-C2F2D3A2BE52}"/>
              </a:ext>
            </a:extLst>
          </p:cNvPr>
          <p:cNvSpPr txBox="1"/>
          <p:nvPr/>
        </p:nvSpPr>
        <p:spPr>
          <a:xfrm>
            <a:off x="4900510" y="2714355"/>
            <a:ext cx="1512168" cy="369332"/>
          </a:xfrm>
          <a:prstGeom prst="rect">
            <a:avLst/>
          </a:prstGeom>
          <a:noFill/>
        </p:spPr>
        <p:txBody>
          <a:bodyPr wrap="square">
            <a:spAutoFit/>
          </a:bodyPr>
          <a:lstStyle/>
          <a:p>
            <a:pPr algn="ctr"/>
            <a:r>
              <a:rPr lang="ru-RU" dirty="0">
                <a:solidFill>
                  <a:schemeClr val="bg1"/>
                </a:solidFill>
              </a:rPr>
              <a:t>СБЕРЕЖЕНИЯ </a:t>
            </a:r>
            <a:endParaRPr lang="ru-BY" dirty="0">
              <a:solidFill>
                <a:schemeClr val="bg1"/>
              </a:solidFill>
            </a:endParaRPr>
          </a:p>
        </p:txBody>
      </p:sp>
      <p:sp>
        <p:nvSpPr>
          <p:cNvPr id="15" name="TextBox 14">
            <a:extLst>
              <a:ext uri="{FF2B5EF4-FFF2-40B4-BE49-F238E27FC236}">
                <a16:creationId xmlns:a16="http://schemas.microsoft.com/office/drawing/2014/main" id="{B31854F3-E85E-FA96-39D9-308243A7EB60}"/>
              </a:ext>
            </a:extLst>
          </p:cNvPr>
          <p:cNvSpPr txBox="1"/>
          <p:nvPr/>
        </p:nvSpPr>
        <p:spPr>
          <a:xfrm>
            <a:off x="7053921" y="2715936"/>
            <a:ext cx="1008112" cy="369332"/>
          </a:xfrm>
          <a:prstGeom prst="rect">
            <a:avLst/>
          </a:prstGeom>
          <a:noFill/>
        </p:spPr>
        <p:txBody>
          <a:bodyPr wrap="square">
            <a:spAutoFit/>
          </a:bodyPr>
          <a:lstStyle/>
          <a:p>
            <a:pPr algn="ctr"/>
            <a:r>
              <a:rPr lang="ru-RU" dirty="0">
                <a:solidFill>
                  <a:schemeClr val="bg1"/>
                </a:solidFill>
              </a:rPr>
              <a:t>ТРАТЫ</a:t>
            </a:r>
            <a:endParaRPr lang="ru-BY" dirty="0">
              <a:solidFill>
                <a:schemeClr val="bg1"/>
              </a:solidFill>
            </a:endParaRPr>
          </a:p>
        </p:txBody>
      </p:sp>
      <p:graphicFrame>
        <p:nvGraphicFramePr>
          <p:cNvPr id="16" name="Объект 15">
            <a:extLst>
              <a:ext uri="{FF2B5EF4-FFF2-40B4-BE49-F238E27FC236}">
                <a16:creationId xmlns:a16="http://schemas.microsoft.com/office/drawing/2014/main" id="{FAB6DC93-47E2-761E-EBFE-A379472F6FE9}"/>
              </a:ext>
            </a:extLst>
          </p:cNvPr>
          <p:cNvGraphicFramePr>
            <a:graphicFrameLocks noChangeAspect="1"/>
          </p:cNvGraphicFramePr>
          <p:nvPr>
            <p:extLst>
              <p:ext uri="{D42A27DB-BD31-4B8C-83A1-F6EECF244321}">
                <p14:modId xmlns:p14="http://schemas.microsoft.com/office/powerpoint/2010/main" val="3579815809"/>
              </p:ext>
            </p:extLst>
          </p:nvPr>
        </p:nvGraphicFramePr>
        <p:xfrm>
          <a:off x="3601291" y="3913168"/>
          <a:ext cx="144463" cy="203200"/>
        </p:xfrm>
        <a:graphic>
          <a:graphicData uri="http://schemas.openxmlformats.org/presentationml/2006/ole">
            <mc:AlternateContent xmlns:mc="http://schemas.openxmlformats.org/markup-compatibility/2006">
              <mc:Choice xmlns:v="urn:schemas-microsoft-com:vml" Requires="v">
                <p:oleObj spid="_x0000_s5221" name="CorelDRAW" r:id="rId6" imgW="144924" imgH="203053" progId="CorelDraw.Graphic.17">
                  <p:embed/>
                </p:oleObj>
              </mc:Choice>
              <mc:Fallback>
                <p:oleObj name="CorelDRAW" r:id="rId6" imgW="144924" imgH="203053" progId="CorelDraw.Graphic.17">
                  <p:embed/>
                  <p:pic>
                    <p:nvPicPr>
                      <p:cNvPr id="0" name=""/>
                      <p:cNvPicPr/>
                      <p:nvPr/>
                    </p:nvPicPr>
                    <p:blipFill>
                      <a:blip r:embed="rId7"/>
                      <a:stretch>
                        <a:fillRect/>
                      </a:stretch>
                    </p:blipFill>
                    <p:spPr>
                      <a:xfrm>
                        <a:off x="3601291" y="3913168"/>
                        <a:ext cx="144463" cy="203200"/>
                      </a:xfrm>
                      <a:prstGeom prst="rect">
                        <a:avLst/>
                      </a:prstGeom>
                    </p:spPr>
                  </p:pic>
                </p:oleObj>
              </mc:Fallback>
            </mc:AlternateContent>
          </a:graphicData>
        </a:graphic>
      </p:graphicFrame>
      <p:graphicFrame>
        <p:nvGraphicFramePr>
          <p:cNvPr id="17" name="Объект 16">
            <a:extLst>
              <a:ext uri="{FF2B5EF4-FFF2-40B4-BE49-F238E27FC236}">
                <a16:creationId xmlns:a16="http://schemas.microsoft.com/office/drawing/2014/main" id="{2CC61FCE-B5C5-B79C-408D-DF2015674619}"/>
              </a:ext>
            </a:extLst>
          </p:cNvPr>
          <p:cNvGraphicFramePr>
            <a:graphicFrameLocks noChangeAspect="1"/>
          </p:cNvGraphicFramePr>
          <p:nvPr>
            <p:extLst>
              <p:ext uri="{D42A27DB-BD31-4B8C-83A1-F6EECF244321}">
                <p14:modId xmlns:p14="http://schemas.microsoft.com/office/powerpoint/2010/main" val="1767056291"/>
              </p:ext>
            </p:extLst>
          </p:nvPr>
        </p:nvGraphicFramePr>
        <p:xfrm>
          <a:off x="3601291" y="4134114"/>
          <a:ext cx="144463" cy="203200"/>
        </p:xfrm>
        <a:graphic>
          <a:graphicData uri="http://schemas.openxmlformats.org/presentationml/2006/ole">
            <mc:AlternateContent xmlns:mc="http://schemas.openxmlformats.org/markup-compatibility/2006">
              <mc:Choice xmlns:v="urn:schemas-microsoft-com:vml" Requires="v">
                <p:oleObj spid="_x0000_s5222" name="CorelDRAW" r:id="rId8" imgW="144924" imgH="203053" progId="CorelDraw.Graphic.17">
                  <p:embed/>
                </p:oleObj>
              </mc:Choice>
              <mc:Fallback>
                <p:oleObj name="CorelDRAW" r:id="rId8" imgW="144924" imgH="203053" progId="CorelDraw.Graphic.17">
                  <p:embed/>
                  <p:pic>
                    <p:nvPicPr>
                      <p:cNvPr id="16" name="Объект 15">
                        <a:extLst>
                          <a:ext uri="{FF2B5EF4-FFF2-40B4-BE49-F238E27FC236}">
                            <a16:creationId xmlns:a16="http://schemas.microsoft.com/office/drawing/2014/main" id="{FAB6DC93-47E2-761E-EBFE-A379472F6FE9}"/>
                          </a:ext>
                        </a:extLst>
                      </p:cNvPr>
                      <p:cNvPicPr/>
                      <p:nvPr/>
                    </p:nvPicPr>
                    <p:blipFill>
                      <a:blip r:embed="rId7"/>
                      <a:stretch>
                        <a:fillRect/>
                      </a:stretch>
                    </p:blipFill>
                    <p:spPr>
                      <a:xfrm>
                        <a:off x="3601291" y="4134114"/>
                        <a:ext cx="144463" cy="203200"/>
                      </a:xfrm>
                      <a:prstGeom prst="rect">
                        <a:avLst/>
                      </a:prstGeom>
                    </p:spPr>
                  </p:pic>
                </p:oleObj>
              </mc:Fallback>
            </mc:AlternateContent>
          </a:graphicData>
        </a:graphic>
      </p:graphicFrame>
      <p:graphicFrame>
        <p:nvGraphicFramePr>
          <p:cNvPr id="20" name="Объект 19">
            <a:extLst>
              <a:ext uri="{FF2B5EF4-FFF2-40B4-BE49-F238E27FC236}">
                <a16:creationId xmlns:a16="http://schemas.microsoft.com/office/drawing/2014/main" id="{8D3ACEF5-9DD7-B536-8A44-970EEAA70683}"/>
              </a:ext>
            </a:extLst>
          </p:cNvPr>
          <p:cNvGraphicFramePr>
            <a:graphicFrameLocks noChangeAspect="1"/>
          </p:cNvGraphicFramePr>
          <p:nvPr>
            <p:extLst>
              <p:ext uri="{D42A27DB-BD31-4B8C-83A1-F6EECF244321}">
                <p14:modId xmlns:p14="http://schemas.microsoft.com/office/powerpoint/2010/main" val="3448597376"/>
              </p:ext>
            </p:extLst>
          </p:nvPr>
        </p:nvGraphicFramePr>
        <p:xfrm>
          <a:off x="3601291" y="4345350"/>
          <a:ext cx="144463" cy="203200"/>
        </p:xfrm>
        <a:graphic>
          <a:graphicData uri="http://schemas.openxmlformats.org/presentationml/2006/ole">
            <mc:AlternateContent xmlns:mc="http://schemas.openxmlformats.org/markup-compatibility/2006">
              <mc:Choice xmlns:v="urn:schemas-microsoft-com:vml" Requires="v">
                <p:oleObj spid="_x0000_s5223" name="CorelDRAW" r:id="rId9" imgW="144924" imgH="203053" progId="CorelDraw.Graphic.17">
                  <p:embed/>
                </p:oleObj>
              </mc:Choice>
              <mc:Fallback>
                <p:oleObj name="CorelDRAW" r:id="rId9" imgW="144924" imgH="203053" progId="CorelDraw.Graphic.17">
                  <p:embed/>
                  <p:pic>
                    <p:nvPicPr>
                      <p:cNvPr id="17" name="Объект 16">
                        <a:extLst>
                          <a:ext uri="{FF2B5EF4-FFF2-40B4-BE49-F238E27FC236}">
                            <a16:creationId xmlns:a16="http://schemas.microsoft.com/office/drawing/2014/main" id="{2CC61FCE-B5C5-B79C-408D-DF2015674619}"/>
                          </a:ext>
                        </a:extLst>
                      </p:cNvPr>
                      <p:cNvPicPr/>
                      <p:nvPr/>
                    </p:nvPicPr>
                    <p:blipFill>
                      <a:blip r:embed="rId7"/>
                      <a:stretch>
                        <a:fillRect/>
                      </a:stretch>
                    </p:blipFill>
                    <p:spPr>
                      <a:xfrm>
                        <a:off x="3601291" y="4345350"/>
                        <a:ext cx="144463" cy="20320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46D5E973-B6A4-4284-97B1-860570A3FA38}"/>
              </a:ext>
            </a:extLst>
          </p:cNvPr>
          <p:cNvSpPr txBox="1"/>
          <p:nvPr/>
        </p:nvSpPr>
        <p:spPr>
          <a:xfrm>
            <a:off x="3635896" y="3549629"/>
            <a:ext cx="4646428" cy="341632"/>
          </a:xfrm>
          <a:prstGeom prst="rect">
            <a:avLst/>
          </a:prstGeom>
          <a:noFill/>
        </p:spPr>
        <p:txBody>
          <a:bodyPr wrap="square">
            <a:spAutoFit/>
          </a:bodyPr>
          <a:lstStyle/>
          <a:p>
            <a:pPr defTabSz="648000">
              <a:lnSpc>
                <a:spcPct val="90000"/>
              </a:lnSpc>
              <a:tabLst>
                <a:tab pos="216000" algn="l"/>
              </a:tabLst>
            </a:pPr>
            <a:r>
              <a:rPr lang="ru-RU" sz="1800" b="1" dirty="0"/>
              <a:t>Сбережения помогут:</a:t>
            </a:r>
          </a:p>
        </p:txBody>
      </p:sp>
    </p:spTree>
    <p:extLst>
      <p:ext uri="{BB962C8B-B14F-4D97-AF65-F5344CB8AC3E}">
        <p14:creationId xmlns:p14="http://schemas.microsoft.com/office/powerpoint/2010/main" val="1869606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F78D9-FF2E-18B3-5DF2-4516CE025C9F}"/>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96A12D19-3667-C20B-8D02-6E8B9A255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19EAAB63-6435-0AA2-7397-95BAE3EEA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8F16B9B5-2D6A-AE43-F2F9-2DDB8AC41E0A}"/>
              </a:ext>
            </a:extLst>
          </p:cNvPr>
          <p:cNvSpPr txBox="1"/>
          <p:nvPr/>
        </p:nvSpPr>
        <p:spPr>
          <a:xfrm>
            <a:off x="1763688" y="143307"/>
            <a:ext cx="5670376" cy="800219"/>
          </a:xfrm>
          <a:prstGeom prst="rect">
            <a:avLst/>
          </a:prstGeom>
          <a:noFill/>
        </p:spPr>
        <p:txBody>
          <a:bodyPr wrap="square">
            <a:spAutoFit/>
          </a:bodyPr>
          <a:lstStyle/>
          <a:p>
            <a:pPr algn="ctr"/>
            <a:r>
              <a:rPr lang="ru-RU" sz="2300" b="1" dirty="0">
                <a:solidFill>
                  <a:srgbClr val="FFFF00"/>
                </a:solidFill>
              </a:rPr>
              <a:t> ПРИВЫЧКА НЕ ХРАНИТЬ ДЕНЬГИ </a:t>
            </a:r>
          </a:p>
          <a:p>
            <a:pPr algn="ctr"/>
            <a:r>
              <a:rPr lang="ru-RU" sz="2300" b="1" dirty="0">
                <a:solidFill>
                  <a:srgbClr val="FFFF00"/>
                </a:solidFill>
              </a:rPr>
              <a:t>«ПОД МАТРАСОМ»</a:t>
            </a:r>
            <a:endParaRPr lang="ru-BY" sz="2300" dirty="0">
              <a:solidFill>
                <a:srgbClr val="FFFF00"/>
              </a:solidFill>
            </a:endParaRPr>
          </a:p>
        </p:txBody>
      </p:sp>
      <p:sp>
        <p:nvSpPr>
          <p:cNvPr id="7" name="TextBox 6">
            <a:extLst>
              <a:ext uri="{FF2B5EF4-FFF2-40B4-BE49-F238E27FC236}">
                <a16:creationId xmlns:a16="http://schemas.microsoft.com/office/drawing/2014/main" id="{B7FFA2AF-87AE-AC64-95DC-5DC5D5432744}"/>
              </a:ext>
            </a:extLst>
          </p:cNvPr>
          <p:cNvSpPr txBox="1"/>
          <p:nvPr/>
        </p:nvSpPr>
        <p:spPr>
          <a:xfrm>
            <a:off x="7398102" y="3004346"/>
            <a:ext cx="1404580" cy="507831"/>
          </a:xfrm>
          <a:prstGeom prst="rect">
            <a:avLst/>
          </a:prstGeom>
          <a:noFill/>
        </p:spPr>
        <p:txBody>
          <a:bodyPr wrap="square">
            <a:spAutoFit/>
          </a:bodyPr>
          <a:lstStyle/>
          <a:p>
            <a:pPr algn="ctr" defTabSz="648000">
              <a:lnSpc>
                <a:spcPct val="90000"/>
              </a:lnSpc>
              <a:tabLst>
                <a:tab pos="216000" algn="l"/>
              </a:tabLst>
            </a:pPr>
            <a:r>
              <a:rPr lang="ru-RU" sz="1500" dirty="0"/>
              <a:t>…Не хватит </a:t>
            </a:r>
          </a:p>
          <a:p>
            <a:pPr algn="ctr" defTabSz="648000">
              <a:lnSpc>
                <a:spcPct val="90000"/>
              </a:lnSpc>
              <a:tabLst>
                <a:tab pos="216000" algn="l"/>
              </a:tabLst>
            </a:pPr>
            <a:r>
              <a:rPr lang="ru-RU" sz="1500"/>
              <a:t>на покупку.</a:t>
            </a:r>
            <a:endParaRPr lang="ru-BY" sz="1500" dirty="0"/>
          </a:p>
        </p:txBody>
      </p:sp>
      <p:sp>
        <p:nvSpPr>
          <p:cNvPr id="5" name="TextBox 4">
            <a:extLst>
              <a:ext uri="{FF2B5EF4-FFF2-40B4-BE49-F238E27FC236}">
                <a16:creationId xmlns:a16="http://schemas.microsoft.com/office/drawing/2014/main" id="{4FD40223-52B4-D994-581F-A0837AE14833}"/>
              </a:ext>
            </a:extLst>
          </p:cNvPr>
          <p:cNvSpPr txBox="1"/>
          <p:nvPr/>
        </p:nvSpPr>
        <p:spPr>
          <a:xfrm>
            <a:off x="2159631" y="1682733"/>
            <a:ext cx="1406510" cy="507831"/>
          </a:xfrm>
          <a:prstGeom prst="rect">
            <a:avLst/>
          </a:prstGeom>
          <a:noFill/>
        </p:spPr>
        <p:txBody>
          <a:bodyPr wrap="square">
            <a:spAutoFit/>
          </a:bodyPr>
          <a:lstStyle/>
          <a:p>
            <a:pPr algn="ctr" defTabSz="648000">
              <a:lnSpc>
                <a:spcPct val="90000"/>
              </a:lnSpc>
              <a:tabLst>
                <a:tab pos="216000" algn="l"/>
              </a:tabLst>
            </a:pPr>
            <a:r>
              <a:rPr lang="ru-RU" sz="1500" b="1" dirty="0"/>
              <a:t>Цена </a:t>
            </a:r>
          </a:p>
          <a:p>
            <a:pPr algn="ctr" defTabSz="648000">
              <a:lnSpc>
                <a:spcPct val="90000"/>
              </a:lnSpc>
              <a:tabLst>
                <a:tab pos="216000" algn="l"/>
              </a:tabLst>
            </a:pPr>
            <a:r>
              <a:rPr lang="ru-RU" sz="1500" b="1" dirty="0"/>
              <a:t>велосипеда</a:t>
            </a:r>
            <a:endParaRPr lang="ru-BY" sz="1500" b="1" dirty="0"/>
          </a:p>
        </p:txBody>
      </p:sp>
      <p:sp>
        <p:nvSpPr>
          <p:cNvPr id="6" name="TextBox 5">
            <a:extLst>
              <a:ext uri="{FF2B5EF4-FFF2-40B4-BE49-F238E27FC236}">
                <a16:creationId xmlns:a16="http://schemas.microsoft.com/office/drawing/2014/main" id="{B396448A-DB2F-2EE6-C499-AE3BAC970569}"/>
              </a:ext>
            </a:extLst>
          </p:cNvPr>
          <p:cNvSpPr txBox="1"/>
          <p:nvPr/>
        </p:nvSpPr>
        <p:spPr>
          <a:xfrm>
            <a:off x="2123728" y="2979086"/>
            <a:ext cx="1406510" cy="507831"/>
          </a:xfrm>
          <a:prstGeom prst="rect">
            <a:avLst/>
          </a:prstGeom>
          <a:noFill/>
        </p:spPr>
        <p:txBody>
          <a:bodyPr wrap="square">
            <a:spAutoFit/>
          </a:bodyPr>
          <a:lstStyle/>
          <a:p>
            <a:pPr algn="ctr" defTabSz="648000">
              <a:lnSpc>
                <a:spcPct val="90000"/>
              </a:lnSpc>
              <a:tabLst>
                <a:tab pos="216000" algn="l"/>
              </a:tabLst>
            </a:pPr>
            <a:r>
              <a:rPr lang="ru-RU" sz="1500" b="1" dirty="0"/>
              <a:t>Накопления</a:t>
            </a:r>
          </a:p>
          <a:p>
            <a:pPr algn="ctr" defTabSz="648000">
              <a:lnSpc>
                <a:spcPct val="90000"/>
              </a:lnSpc>
              <a:tabLst>
                <a:tab pos="216000" algn="l"/>
              </a:tabLst>
            </a:pPr>
            <a:r>
              <a:rPr lang="ru-RU" sz="1500" b="1" dirty="0"/>
              <a:t>дома</a:t>
            </a:r>
            <a:endParaRPr lang="ru-BY" sz="1500" b="1" dirty="0"/>
          </a:p>
        </p:txBody>
      </p:sp>
      <p:sp>
        <p:nvSpPr>
          <p:cNvPr id="8" name="TextBox 7">
            <a:extLst>
              <a:ext uri="{FF2B5EF4-FFF2-40B4-BE49-F238E27FC236}">
                <a16:creationId xmlns:a16="http://schemas.microsoft.com/office/drawing/2014/main" id="{5F7BD4C8-7D68-B4D4-D3D4-A4ABB802CD9C}"/>
              </a:ext>
            </a:extLst>
          </p:cNvPr>
          <p:cNvSpPr txBox="1"/>
          <p:nvPr/>
        </p:nvSpPr>
        <p:spPr>
          <a:xfrm>
            <a:off x="2123728" y="4195591"/>
            <a:ext cx="1406510" cy="507831"/>
          </a:xfrm>
          <a:prstGeom prst="rect">
            <a:avLst/>
          </a:prstGeom>
          <a:noFill/>
        </p:spPr>
        <p:txBody>
          <a:bodyPr wrap="square">
            <a:spAutoFit/>
          </a:bodyPr>
          <a:lstStyle/>
          <a:p>
            <a:pPr algn="ctr" defTabSz="648000">
              <a:lnSpc>
                <a:spcPct val="90000"/>
              </a:lnSpc>
              <a:tabLst>
                <a:tab pos="216000" algn="l"/>
              </a:tabLst>
            </a:pPr>
            <a:r>
              <a:rPr lang="ru-RU" sz="1500" b="1" dirty="0"/>
              <a:t>Банковский</a:t>
            </a:r>
          </a:p>
          <a:p>
            <a:pPr algn="ctr" defTabSz="648000">
              <a:lnSpc>
                <a:spcPct val="90000"/>
              </a:lnSpc>
              <a:tabLst>
                <a:tab pos="216000" algn="l"/>
              </a:tabLst>
            </a:pPr>
            <a:r>
              <a:rPr lang="ru-RU" sz="1500" b="1" dirty="0"/>
              <a:t>вклад</a:t>
            </a:r>
            <a:endParaRPr lang="ru-BY" sz="1500" b="1" dirty="0"/>
          </a:p>
        </p:txBody>
      </p:sp>
      <p:sp>
        <p:nvSpPr>
          <p:cNvPr id="9" name="TextBox 8">
            <a:extLst>
              <a:ext uri="{FF2B5EF4-FFF2-40B4-BE49-F238E27FC236}">
                <a16:creationId xmlns:a16="http://schemas.microsoft.com/office/drawing/2014/main" id="{4DA01212-D05B-EFC9-AD79-0089D4FA6571}"/>
              </a:ext>
            </a:extLst>
          </p:cNvPr>
          <p:cNvSpPr txBox="1"/>
          <p:nvPr/>
        </p:nvSpPr>
        <p:spPr>
          <a:xfrm>
            <a:off x="3825314" y="3929000"/>
            <a:ext cx="1406510" cy="549381"/>
          </a:xfrm>
          <a:prstGeom prst="rect">
            <a:avLst/>
          </a:prstGeom>
          <a:noFill/>
        </p:spPr>
        <p:txBody>
          <a:bodyPr wrap="square">
            <a:spAutoFit/>
          </a:bodyPr>
          <a:lstStyle/>
          <a:p>
            <a:pPr algn="ctr" defTabSz="648000">
              <a:lnSpc>
                <a:spcPct val="90000"/>
              </a:lnSpc>
              <a:tabLst>
                <a:tab pos="216000" algn="l"/>
              </a:tabLst>
            </a:pPr>
            <a:r>
              <a:rPr lang="ru-RU" sz="1500" b="1" dirty="0"/>
              <a:t>В начале года</a:t>
            </a:r>
          </a:p>
          <a:p>
            <a:pPr algn="ctr" defTabSz="648000">
              <a:lnSpc>
                <a:spcPct val="90000"/>
              </a:lnSpc>
              <a:tabLst>
                <a:tab pos="216000" algn="l"/>
              </a:tabLst>
            </a:pPr>
            <a:r>
              <a:rPr lang="ru-RU" b="1" dirty="0"/>
              <a:t>600 р.</a:t>
            </a:r>
            <a:endParaRPr lang="ru-BY" b="1" dirty="0"/>
          </a:p>
        </p:txBody>
      </p:sp>
      <p:sp>
        <p:nvSpPr>
          <p:cNvPr id="10" name="TextBox 9">
            <a:extLst>
              <a:ext uri="{FF2B5EF4-FFF2-40B4-BE49-F238E27FC236}">
                <a16:creationId xmlns:a16="http://schemas.microsoft.com/office/drawing/2014/main" id="{FC599390-0ABB-7579-2FD1-4AA525D52E44}"/>
              </a:ext>
            </a:extLst>
          </p:cNvPr>
          <p:cNvSpPr txBox="1"/>
          <p:nvPr/>
        </p:nvSpPr>
        <p:spPr>
          <a:xfrm>
            <a:off x="3801924" y="2662044"/>
            <a:ext cx="1406510" cy="549381"/>
          </a:xfrm>
          <a:prstGeom prst="rect">
            <a:avLst/>
          </a:prstGeom>
          <a:noFill/>
        </p:spPr>
        <p:txBody>
          <a:bodyPr wrap="square">
            <a:spAutoFit/>
          </a:bodyPr>
          <a:lstStyle/>
          <a:p>
            <a:pPr algn="ctr" defTabSz="648000">
              <a:lnSpc>
                <a:spcPct val="90000"/>
              </a:lnSpc>
              <a:tabLst>
                <a:tab pos="216000" algn="l"/>
              </a:tabLst>
            </a:pPr>
            <a:r>
              <a:rPr lang="ru-RU" sz="1500" b="1" dirty="0"/>
              <a:t>В начале года</a:t>
            </a:r>
          </a:p>
          <a:p>
            <a:pPr algn="ctr" defTabSz="648000">
              <a:lnSpc>
                <a:spcPct val="90000"/>
              </a:lnSpc>
              <a:tabLst>
                <a:tab pos="216000" algn="l"/>
              </a:tabLst>
            </a:pPr>
            <a:r>
              <a:rPr lang="ru-RU" b="1" dirty="0"/>
              <a:t>600 р.</a:t>
            </a:r>
            <a:endParaRPr lang="ru-BY" b="1" dirty="0"/>
          </a:p>
        </p:txBody>
      </p:sp>
      <p:sp>
        <p:nvSpPr>
          <p:cNvPr id="12" name="TextBox 11">
            <a:extLst>
              <a:ext uri="{FF2B5EF4-FFF2-40B4-BE49-F238E27FC236}">
                <a16:creationId xmlns:a16="http://schemas.microsoft.com/office/drawing/2014/main" id="{E2940968-0BEA-991B-7E1B-E20626E3E663}"/>
              </a:ext>
            </a:extLst>
          </p:cNvPr>
          <p:cNvSpPr txBox="1"/>
          <p:nvPr/>
        </p:nvSpPr>
        <p:spPr>
          <a:xfrm>
            <a:off x="3809591" y="1448542"/>
            <a:ext cx="1406510" cy="549381"/>
          </a:xfrm>
          <a:prstGeom prst="rect">
            <a:avLst/>
          </a:prstGeom>
          <a:noFill/>
        </p:spPr>
        <p:txBody>
          <a:bodyPr wrap="square">
            <a:spAutoFit/>
          </a:bodyPr>
          <a:lstStyle/>
          <a:p>
            <a:pPr algn="ctr" defTabSz="648000">
              <a:lnSpc>
                <a:spcPct val="90000"/>
              </a:lnSpc>
              <a:tabLst>
                <a:tab pos="216000" algn="l"/>
              </a:tabLst>
            </a:pPr>
            <a:r>
              <a:rPr lang="ru-RU" sz="1500" b="1" dirty="0"/>
              <a:t>В начале года</a:t>
            </a:r>
          </a:p>
          <a:p>
            <a:pPr algn="ctr" defTabSz="648000">
              <a:lnSpc>
                <a:spcPct val="90000"/>
              </a:lnSpc>
              <a:tabLst>
                <a:tab pos="216000" algn="l"/>
              </a:tabLst>
            </a:pPr>
            <a:r>
              <a:rPr lang="ru-RU" b="1" dirty="0"/>
              <a:t>600 р.</a:t>
            </a:r>
            <a:endParaRPr lang="ru-BY" b="1" dirty="0"/>
          </a:p>
        </p:txBody>
      </p:sp>
      <p:sp>
        <p:nvSpPr>
          <p:cNvPr id="19" name="TextBox 18">
            <a:extLst>
              <a:ext uri="{FF2B5EF4-FFF2-40B4-BE49-F238E27FC236}">
                <a16:creationId xmlns:a16="http://schemas.microsoft.com/office/drawing/2014/main" id="{0F63F1D3-D9CF-2D11-6607-900C72F40C51}"/>
              </a:ext>
            </a:extLst>
          </p:cNvPr>
          <p:cNvSpPr txBox="1"/>
          <p:nvPr/>
        </p:nvSpPr>
        <p:spPr>
          <a:xfrm>
            <a:off x="5729751" y="1300577"/>
            <a:ext cx="1406510" cy="757130"/>
          </a:xfrm>
          <a:prstGeom prst="rect">
            <a:avLst/>
          </a:prstGeom>
          <a:noFill/>
        </p:spPr>
        <p:txBody>
          <a:bodyPr wrap="square">
            <a:spAutoFit/>
          </a:bodyPr>
          <a:lstStyle/>
          <a:p>
            <a:pPr algn="ctr" defTabSz="648000">
              <a:lnSpc>
                <a:spcPct val="90000"/>
              </a:lnSpc>
              <a:tabLst>
                <a:tab pos="216000" algn="l"/>
              </a:tabLst>
            </a:pPr>
            <a:r>
              <a:rPr lang="ru-RU" sz="1500" b="1" dirty="0">
                <a:solidFill>
                  <a:schemeClr val="bg1"/>
                </a:solidFill>
              </a:rPr>
              <a:t>В конце года</a:t>
            </a:r>
          </a:p>
          <a:p>
            <a:pPr algn="ctr" defTabSz="648000">
              <a:lnSpc>
                <a:spcPct val="90000"/>
              </a:lnSpc>
              <a:tabLst>
                <a:tab pos="216000" algn="l"/>
              </a:tabLst>
            </a:pPr>
            <a:r>
              <a:rPr lang="ru-RU" b="1" dirty="0">
                <a:solidFill>
                  <a:schemeClr val="bg1"/>
                </a:solidFill>
              </a:rPr>
              <a:t>630 р.</a:t>
            </a:r>
          </a:p>
          <a:p>
            <a:pPr algn="ctr" defTabSz="648000">
              <a:lnSpc>
                <a:spcPct val="90000"/>
              </a:lnSpc>
              <a:tabLst>
                <a:tab pos="216000" algn="l"/>
              </a:tabLst>
            </a:pPr>
            <a:r>
              <a:rPr lang="ru-RU" sz="1500" dirty="0">
                <a:solidFill>
                  <a:schemeClr val="bg1"/>
                </a:solidFill>
              </a:rPr>
              <a:t>600 р. </a:t>
            </a:r>
            <a:r>
              <a:rPr lang="ru-RU" sz="1500">
                <a:solidFill>
                  <a:schemeClr val="bg1"/>
                </a:solidFill>
              </a:rPr>
              <a:t>+ 5%</a:t>
            </a:r>
            <a:endParaRPr lang="ru-BY" sz="1500" dirty="0">
              <a:solidFill>
                <a:schemeClr val="bg1"/>
              </a:solidFill>
            </a:endParaRPr>
          </a:p>
        </p:txBody>
      </p:sp>
      <p:sp>
        <p:nvSpPr>
          <p:cNvPr id="22" name="TextBox 21">
            <a:extLst>
              <a:ext uri="{FF2B5EF4-FFF2-40B4-BE49-F238E27FC236}">
                <a16:creationId xmlns:a16="http://schemas.microsoft.com/office/drawing/2014/main" id="{BF9E410D-1B80-1E91-F55B-B4D6108B4164}"/>
              </a:ext>
            </a:extLst>
          </p:cNvPr>
          <p:cNvSpPr txBox="1"/>
          <p:nvPr/>
        </p:nvSpPr>
        <p:spPr>
          <a:xfrm>
            <a:off x="5729751" y="2662676"/>
            <a:ext cx="1406510" cy="549381"/>
          </a:xfrm>
          <a:prstGeom prst="rect">
            <a:avLst/>
          </a:prstGeom>
          <a:noFill/>
        </p:spPr>
        <p:txBody>
          <a:bodyPr wrap="square">
            <a:spAutoFit/>
          </a:bodyPr>
          <a:lstStyle/>
          <a:p>
            <a:pPr algn="ctr" defTabSz="648000">
              <a:lnSpc>
                <a:spcPct val="90000"/>
              </a:lnSpc>
              <a:tabLst>
                <a:tab pos="216000" algn="l"/>
              </a:tabLst>
            </a:pPr>
            <a:r>
              <a:rPr lang="ru-RU" sz="1500" b="1" dirty="0">
                <a:solidFill>
                  <a:schemeClr val="bg1"/>
                </a:solidFill>
              </a:rPr>
              <a:t>В конце года</a:t>
            </a:r>
          </a:p>
          <a:p>
            <a:pPr algn="ctr" defTabSz="648000">
              <a:lnSpc>
                <a:spcPct val="90000"/>
              </a:lnSpc>
              <a:tabLst>
                <a:tab pos="216000" algn="l"/>
              </a:tabLst>
            </a:pPr>
            <a:r>
              <a:rPr lang="ru-RU" b="1" dirty="0">
                <a:solidFill>
                  <a:schemeClr val="bg1"/>
                </a:solidFill>
              </a:rPr>
              <a:t>600 р.</a:t>
            </a:r>
          </a:p>
        </p:txBody>
      </p:sp>
      <p:sp>
        <p:nvSpPr>
          <p:cNvPr id="23" name="TextBox 22">
            <a:extLst>
              <a:ext uri="{FF2B5EF4-FFF2-40B4-BE49-F238E27FC236}">
                <a16:creationId xmlns:a16="http://schemas.microsoft.com/office/drawing/2014/main" id="{2BD1A982-6EB1-4A56-F2C1-180185E46C01}"/>
              </a:ext>
            </a:extLst>
          </p:cNvPr>
          <p:cNvSpPr txBox="1"/>
          <p:nvPr/>
        </p:nvSpPr>
        <p:spPr>
          <a:xfrm>
            <a:off x="5738980" y="3781401"/>
            <a:ext cx="1406510" cy="757130"/>
          </a:xfrm>
          <a:prstGeom prst="rect">
            <a:avLst/>
          </a:prstGeom>
          <a:noFill/>
        </p:spPr>
        <p:txBody>
          <a:bodyPr wrap="square">
            <a:spAutoFit/>
          </a:bodyPr>
          <a:lstStyle/>
          <a:p>
            <a:pPr algn="ctr" defTabSz="648000">
              <a:lnSpc>
                <a:spcPct val="90000"/>
              </a:lnSpc>
              <a:tabLst>
                <a:tab pos="216000" algn="l"/>
              </a:tabLst>
            </a:pPr>
            <a:r>
              <a:rPr lang="ru-RU" sz="1500" b="1" dirty="0">
                <a:solidFill>
                  <a:schemeClr val="bg1"/>
                </a:solidFill>
              </a:rPr>
              <a:t>В конце года</a:t>
            </a:r>
          </a:p>
          <a:p>
            <a:pPr algn="ctr" defTabSz="648000">
              <a:lnSpc>
                <a:spcPct val="90000"/>
              </a:lnSpc>
              <a:tabLst>
                <a:tab pos="216000" algn="l"/>
              </a:tabLst>
            </a:pPr>
            <a:r>
              <a:rPr lang="ru-RU" b="1" dirty="0">
                <a:solidFill>
                  <a:schemeClr val="bg1"/>
                </a:solidFill>
              </a:rPr>
              <a:t>684 р.</a:t>
            </a:r>
          </a:p>
          <a:p>
            <a:pPr algn="ctr" defTabSz="648000">
              <a:lnSpc>
                <a:spcPct val="90000"/>
              </a:lnSpc>
              <a:tabLst>
                <a:tab pos="216000" algn="l"/>
              </a:tabLst>
            </a:pPr>
            <a:r>
              <a:rPr lang="ru-RU" sz="1500" dirty="0">
                <a:solidFill>
                  <a:schemeClr val="bg1"/>
                </a:solidFill>
              </a:rPr>
              <a:t>600 р. + 14%</a:t>
            </a:r>
            <a:endParaRPr lang="ru-BY" sz="1500" dirty="0">
              <a:solidFill>
                <a:schemeClr val="bg1"/>
              </a:solidFill>
            </a:endParaRPr>
          </a:p>
        </p:txBody>
      </p:sp>
      <p:sp>
        <p:nvSpPr>
          <p:cNvPr id="25" name="TextBox 24">
            <a:extLst>
              <a:ext uri="{FF2B5EF4-FFF2-40B4-BE49-F238E27FC236}">
                <a16:creationId xmlns:a16="http://schemas.microsoft.com/office/drawing/2014/main" id="{DC884975-B015-32E0-36CE-964FD29B9F19}"/>
              </a:ext>
            </a:extLst>
          </p:cNvPr>
          <p:cNvSpPr txBox="1"/>
          <p:nvPr/>
        </p:nvSpPr>
        <p:spPr>
          <a:xfrm>
            <a:off x="7414410" y="4042897"/>
            <a:ext cx="1404580" cy="507831"/>
          </a:xfrm>
          <a:prstGeom prst="rect">
            <a:avLst/>
          </a:prstGeom>
          <a:noFill/>
        </p:spPr>
        <p:txBody>
          <a:bodyPr wrap="square">
            <a:spAutoFit/>
          </a:bodyPr>
          <a:lstStyle/>
          <a:p>
            <a:pPr algn="ctr" defTabSz="648000">
              <a:lnSpc>
                <a:spcPct val="90000"/>
              </a:lnSpc>
              <a:tabLst>
                <a:tab pos="216000" algn="l"/>
              </a:tabLst>
            </a:pPr>
            <a:r>
              <a:rPr lang="ru-RU" sz="1500" dirty="0"/>
              <a:t>…Хватит…</a:t>
            </a:r>
          </a:p>
          <a:p>
            <a:pPr algn="ctr" defTabSz="648000">
              <a:lnSpc>
                <a:spcPct val="90000"/>
              </a:lnSpc>
              <a:tabLst>
                <a:tab pos="216000" algn="l"/>
              </a:tabLst>
            </a:pPr>
            <a:r>
              <a:rPr lang="ru-RU" sz="1500" dirty="0"/>
              <a:t>и останется!</a:t>
            </a:r>
            <a:endParaRPr lang="ru-BY" sz="1500" dirty="0"/>
          </a:p>
        </p:txBody>
      </p:sp>
      <p:sp>
        <p:nvSpPr>
          <p:cNvPr id="26" name="TextBox 25">
            <a:extLst>
              <a:ext uri="{FF2B5EF4-FFF2-40B4-BE49-F238E27FC236}">
                <a16:creationId xmlns:a16="http://schemas.microsoft.com/office/drawing/2014/main" id="{5BE6604D-4628-B2AA-5FFF-9F6EC552AAE7}"/>
              </a:ext>
            </a:extLst>
          </p:cNvPr>
          <p:cNvSpPr txBox="1"/>
          <p:nvPr/>
        </p:nvSpPr>
        <p:spPr>
          <a:xfrm>
            <a:off x="409248" y="791889"/>
            <a:ext cx="1679615" cy="2169825"/>
          </a:xfrm>
          <a:prstGeom prst="rect">
            <a:avLst/>
          </a:prstGeom>
          <a:noFill/>
        </p:spPr>
        <p:txBody>
          <a:bodyPr wrap="square">
            <a:spAutoFit/>
          </a:bodyPr>
          <a:lstStyle/>
          <a:p>
            <a:pPr defTabSz="648000">
              <a:lnSpc>
                <a:spcPct val="90000"/>
              </a:lnSpc>
              <a:tabLst>
                <a:tab pos="216000" algn="l"/>
              </a:tabLst>
            </a:pPr>
            <a:r>
              <a:rPr lang="ru-RU" sz="1500" dirty="0"/>
              <a:t>      Деньги </a:t>
            </a:r>
          </a:p>
          <a:p>
            <a:pPr defTabSz="648000">
              <a:lnSpc>
                <a:spcPct val="90000"/>
              </a:lnSpc>
              <a:tabLst>
                <a:tab pos="216000" algn="l"/>
              </a:tabLst>
            </a:pPr>
            <a:r>
              <a:rPr lang="ru-RU" sz="1500" dirty="0"/>
              <a:t>со временем </a:t>
            </a:r>
          </a:p>
          <a:p>
            <a:pPr defTabSz="648000">
              <a:lnSpc>
                <a:spcPct val="90000"/>
              </a:lnSpc>
              <a:tabLst>
                <a:tab pos="216000" algn="l"/>
              </a:tabLst>
            </a:pPr>
            <a:r>
              <a:rPr lang="ru-RU" sz="1500" dirty="0"/>
              <a:t>обесцениваются </a:t>
            </a:r>
          </a:p>
          <a:p>
            <a:pPr defTabSz="648000">
              <a:lnSpc>
                <a:spcPct val="90000"/>
              </a:lnSpc>
              <a:tabLst>
                <a:tab pos="216000" algn="l"/>
              </a:tabLst>
            </a:pPr>
            <a:r>
              <a:rPr lang="ru-RU" sz="1500" dirty="0"/>
              <a:t>из-за инфляции – </a:t>
            </a:r>
          </a:p>
          <a:p>
            <a:pPr defTabSz="648000">
              <a:lnSpc>
                <a:spcPct val="90000"/>
              </a:lnSpc>
              <a:tabLst>
                <a:tab pos="216000" algn="l"/>
              </a:tabLst>
            </a:pPr>
            <a:r>
              <a:rPr lang="ru-RU" sz="1500" dirty="0"/>
              <a:t>снижается их </a:t>
            </a:r>
          </a:p>
          <a:p>
            <a:pPr defTabSz="648000">
              <a:lnSpc>
                <a:spcPct val="90000"/>
              </a:lnSpc>
              <a:tabLst>
                <a:tab pos="216000" algn="l"/>
              </a:tabLst>
            </a:pPr>
            <a:r>
              <a:rPr lang="ru-RU" sz="1500" dirty="0"/>
              <a:t>покупательная </a:t>
            </a:r>
          </a:p>
          <a:p>
            <a:pPr defTabSz="648000">
              <a:lnSpc>
                <a:spcPct val="90000"/>
              </a:lnSpc>
              <a:tabLst>
                <a:tab pos="216000" algn="l"/>
              </a:tabLst>
            </a:pPr>
            <a:r>
              <a:rPr lang="ru-RU" sz="1500" dirty="0"/>
              <a:t>способность, </a:t>
            </a:r>
          </a:p>
          <a:p>
            <a:pPr defTabSz="648000">
              <a:lnSpc>
                <a:spcPct val="90000"/>
              </a:lnSpc>
              <a:tabLst>
                <a:tab pos="216000" algn="l"/>
              </a:tabLst>
            </a:pPr>
            <a:r>
              <a:rPr lang="ru-RU" sz="1500" dirty="0"/>
              <a:t>поэтому часть </a:t>
            </a:r>
          </a:p>
          <a:p>
            <a:pPr defTabSz="648000">
              <a:lnSpc>
                <a:spcPct val="90000"/>
              </a:lnSpc>
              <a:tabLst>
                <a:tab pos="216000" algn="l"/>
              </a:tabLst>
            </a:pPr>
            <a:r>
              <a:rPr lang="ru-RU" sz="1500" dirty="0"/>
              <a:t>денег лучше </a:t>
            </a:r>
          </a:p>
          <a:p>
            <a:pPr defTabSz="648000">
              <a:lnSpc>
                <a:spcPct val="90000"/>
              </a:lnSpc>
              <a:tabLst>
                <a:tab pos="216000" algn="l"/>
              </a:tabLst>
            </a:pPr>
            <a:r>
              <a:rPr lang="ru-RU" sz="1500" dirty="0"/>
              <a:t>хранить в банке!</a:t>
            </a:r>
            <a:endParaRPr lang="ru-BY" sz="1500" dirty="0"/>
          </a:p>
        </p:txBody>
      </p:sp>
    </p:spTree>
    <p:extLst>
      <p:ext uri="{BB962C8B-B14F-4D97-AF65-F5344CB8AC3E}">
        <p14:creationId xmlns:p14="http://schemas.microsoft.com/office/powerpoint/2010/main" val="215776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E827B-E016-190E-52DE-4ECA3AC8D6FA}"/>
            </a:ext>
          </a:extLst>
        </p:cNvPr>
        <p:cNvGrpSpPr/>
        <p:nvPr/>
      </p:nvGrpSpPr>
      <p:grpSpPr>
        <a:xfrm>
          <a:off x="0" y="0"/>
          <a:ext cx="0" cy="0"/>
          <a:chOff x="0" y="0"/>
          <a:chExt cx="0" cy="0"/>
        </a:xfrm>
      </p:grpSpPr>
      <p:pic>
        <p:nvPicPr>
          <p:cNvPr id="10" name="Рисунок 9">
            <a:extLst>
              <a:ext uri="{FF2B5EF4-FFF2-40B4-BE49-F238E27FC236}">
                <a16:creationId xmlns:a16="http://schemas.microsoft.com/office/drawing/2014/main" id="{34FAA16D-B12C-4C46-0B45-D62B30C22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0BEADD6D-D5FE-6DDD-A44B-306D0267A5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FDFBF542-089A-6BFA-B852-3A81CC3707CB}"/>
              </a:ext>
            </a:extLst>
          </p:cNvPr>
          <p:cNvSpPr txBox="1"/>
          <p:nvPr/>
        </p:nvSpPr>
        <p:spPr>
          <a:xfrm>
            <a:off x="1646762" y="96708"/>
            <a:ext cx="5670376" cy="800219"/>
          </a:xfrm>
          <a:prstGeom prst="rect">
            <a:avLst/>
          </a:prstGeom>
          <a:noFill/>
        </p:spPr>
        <p:txBody>
          <a:bodyPr wrap="square">
            <a:spAutoFit/>
          </a:bodyPr>
          <a:lstStyle/>
          <a:p>
            <a:pPr algn="ctr"/>
            <a:r>
              <a:rPr lang="ru-RU" sz="2300" b="1" dirty="0">
                <a:solidFill>
                  <a:srgbClr val="FFFF00"/>
                </a:solidFill>
              </a:rPr>
              <a:t>ВЫБИРАЕМ БАНКОВСКИЙ ВКЛАД </a:t>
            </a:r>
          </a:p>
          <a:p>
            <a:pPr algn="ctr"/>
            <a:r>
              <a:rPr lang="ru-RU" sz="2300" b="1" dirty="0">
                <a:solidFill>
                  <a:srgbClr val="FFFF00"/>
                </a:solidFill>
              </a:rPr>
              <a:t>(ДЕПОЗИТ)</a:t>
            </a:r>
            <a:endParaRPr lang="ru-BY" sz="2300" dirty="0">
              <a:solidFill>
                <a:srgbClr val="FFFF00"/>
              </a:solidFill>
            </a:endParaRPr>
          </a:p>
        </p:txBody>
      </p:sp>
      <p:sp>
        <p:nvSpPr>
          <p:cNvPr id="19" name="TextBox 18">
            <a:extLst>
              <a:ext uri="{FF2B5EF4-FFF2-40B4-BE49-F238E27FC236}">
                <a16:creationId xmlns:a16="http://schemas.microsoft.com/office/drawing/2014/main" id="{C74A48E7-5711-B955-3502-E9A35CE581E2}"/>
              </a:ext>
            </a:extLst>
          </p:cNvPr>
          <p:cNvSpPr txBox="1"/>
          <p:nvPr/>
        </p:nvSpPr>
        <p:spPr>
          <a:xfrm>
            <a:off x="6492057" y="767399"/>
            <a:ext cx="1557381" cy="835613"/>
          </a:xfrm>
          <a:prstGeom prst="rect">
            <a:avLst/>
          </a:prstGeom>
          <a:noFill/>
        </p:spPr>
        <p:txBody>
          <a:bodyPr wrap="square">
            <a:spAutoFit/>
          </a:bodyPr>
          <a:lstStyle/>
          <a:p>
            <a:pPr algn="ctr" defTabSz="648000">
              <a:lnSpc>
                <a:spcPct val="80000"/>
              </a:lnSpc>
              <a:tabLst>
                <a:tab pos="216000" algn="l"/>
              </a:tabLst>
            </a:pPr>
            <a:r>
              <a:rPr lang="ru-RU" sz="1500" dirty="0"/>
              <a:t>С 14 лет подросток может сам открыть депозит</a:t>
            </a:r>
            <a:endParaRPr lang="ru-BY" sz="1500" dirty="0"/>
          </a:p>
        </p:txBody>
      </p:sp>
      <p:sp>
        <p:nvSpPr>
          <p:cNvPr id="6" name="TextBox 5">
            <a:extLst>
              <a:ext uri="{FF2B5EF4-FFF2-40B4-BE49-F238E27FC236}">
                <a16:creationId xmlns:a16="http://schemas.microsoft.com/office/drawing/2014/main" id="{F51A867B-37BA-FD15-5B70-C7675356DF1C}"/>
              </a:ext>
            </a:extLst>
          </p:cNvPr>
          <p:cNvSpPr txBox="1"/>
          <p:nvPr/>
        </p:nvSpPr>
        <p:spPr>
          <a:xfrm>
            <a:off x="3023827" y="1203598"/>
            <a:ext cx="3096344" cy="300082"/>
          </a:xfrm>
          <a:prstGeom prst="rect">
            <a:avLst/>
          </a:prstGeom>
          <a:noFill/>
        </p:spPr>
        <p:txBody>
          <a:bodyPr wrap="square">
            <a:spAutoFit/>
          </a:bodyPr>
          <a:lstStyle/>
          <a:p>
            <a:pPr defTabSz="648000">
              <a:lnSpc>
                <a:spcPct val="90000"/>
              </a:lnSpc>
              <a:tabLst>
                <a:tab pos="216000" algn="l"/>
              </a:tabLst>
            </a:pPr>
            <a:r>
              <a:rPr lang="ru-RU" sz="1500" b="1" dirty="0"/>
              <a:t>Что нужно знать:</a:t>
            </a:r>
          </a:p>
        </p:txBody>
      </p:sp>
      <p:sp>
        <p:nvSpPr>
          <p:cNvPr id="7" name="TextBox 6">
            <a:extLst>
              <a:ext uri="{FF2B5EF4-FFF2-40B4-BE49-F238E27FC236}">
                <a16:creationId xmlns:a16="http://schemas.microsoft.com/office/drawing/2014/main" id="{E66A9C2D-04DF-A4DC-4804-A2AAB002CD16}"/>
              </a:ext>
            </a:extLst>
          </p:cNvPr>
          <p:cNvSpPr txBox="1"/>
          <p:nvPr/>
        </p:nvSpPr>
        <p:spPr>
          <a:xfrm>
            <a:off x="3687726" y="1664326"/>
            <a:ext cx="3024336" cy="3368614"/>
          </a:xfrm>
          <a:prstGeom prst="rect">
            <a:avLst/>
          </a:prstGeom>
          <a:noFill/>
        </p:spPr>
        <p:txBody>
          <a:bodyPr wrap="square">
            <a:spAutoFit/>
          </a:bodyPr>
          <a:lstStyle/>
          <a:p>
            <a:pPr defTabSz="648000">
              <a:lnSpc>
                <a:spcPct val="90000"/>
              </a:lnSpc>
              <a:tabLst>
                <a:tab pos="216000" algn="l"/>
              </a:tabLst>
            </a:pPr>
            <a:r>
              <a:rPr lang="ru-RU" sz="1500" dirty="0"/>
              <a:t>Банковские вклады бывают отзывные и безотзывные </a:t>
            </a:r>
          </a:p>
          <a:p>
            <a:pPr defTabSz="648000">
              <a:lnSpc>
                <a:spcPct val="90000"/>
              </a:lnSpc>
              <a:tabLst>
                <a:tab pos="216000" algn="l"/>
              </a:tabLst>
            </a:pPr>
            <a:endParaRPr lang="ru-RU" sz="1200" dirty="0"/>
          </a:p>
          <a:p>
            <a:pPr defTabSz="648000">
              <a:lnSpc>
                <a:spcPct val="90000"/>
              </a:lnSpc>
              <a:tabLst>
                <a:tab pos="216000" algn="l"/>
              </a:tabLst>
            </a:pPr>
            <a:endParaRPr lang="ru-RU" sz="1500" dirty="0"/>
          </a:p>
          <a:p>
            <a:pPr defTabSz="648000">
              <a:lnSpc>
                <a:spcPct val="90000"/>
              </a:lnSpc>
              <a:tabLst>
                <a:tab pos="216000" algn="l"/>
              </a:tabLst>
            </a:pPr>
            <a:r>
              <a:rPr lang="ru-RU" sz="1500" dirty="0"/>
              <a:t>От срока депозита зависит доходность и необходимость уплаты налога </a:t>
            </a:r>
          </a:p>
          <a:p>
            <a:pPr defTabSz="648000">
              <a:lnSpc>
                <a:spcPct val="120000"/>
              </a:lnSpc>
              <a:tabLst>
                <a:tab pos="216000" algn="l"/>
              </a:tabLst>
            </a:pPr>
            <a:endParaRPr lang="ru-RU" sz="1500" dirty="0"/>
          </a:p>
          <a:p>
            <a:pPr defTabSz="648000">
              <a:lnSpc>
                <a:spcPct val="90000"/>
              </a:lnSpc>
              <a:tabLst>
                <a:tab pos="216000" algn="l"/>
              </a:tabLst>
            </a:pPr>
            <a:r>
              <a:rPr lang="ru-RU" sz="1500" dirty="0"/>
              <a:t>Процентная ставка может быть фиксированной или переменной</a:t>
            </a:r>
          </a:p>
          <a:p>
            <a:pPr defTabSz="648000">
              <a:lnSpc>
                <a:spcPct val="70000"/>
              </a:lnSpc>
              <a:tabLst>
                <a:tab pos="216000" algn="l"/>
              </a:tabLst>
            </a:pPr>
            <a:endParaRPr lang="ru-RU" sz="1300" dirty="0"/>
          </a:p>
          <a:p>
            <a:pPr defTabSz="648000">
              <a:lnSpc>
                <a:spcPct val="80000"/>
              </a:lnSpc>
              <a:tabLst>
                <a:tab pos="216000" algn="l"/>
              </a:tabLst>
            </a:pPr>
            <a:endParaRPr lang="ru-RU" sz="1500" dirty="0"/>
          </a:p>
          <a:p>
            <a:pPr defTabSz="648000">
              <a:lnSpc>
                <a:spcPct val="90000"/>
              </a:lnSpc>
              <a:tabLst>
                <a:tab pos="216000" algn="l"/>
              </a:tabLst>
            </a:pPr>
            <a:r>
              <a:rPr lang="ru-RU" sz="1450" dirty="0"/>
              <a:t>Можно выбрать условия вклада, важные для вашего удобства (минимальная сумма, возможность пополнения, капитализация и др.) </a:t>
            </a:r>
            <a:endParaRPr lang="ru-BY" sz="1450" dirty="0"/>
          </a:p>
        </p:txBody>
      </p:sp>
      <p:sp>
        <p:nvSpPr>
          <p:cNvPr id="8" name="TextBox 7">
            <a:extLst>
              <a:ext uri="{FF2B5EF4-FFF2-40B4-BE49-F238E27FC236}">
                <a16:creationId xmlns:a16="http://schemas.microsoft.com/office/drawing/2014/main" id="{9E529AC6-F568-E7BC-D01B-5BA12B357A8F}"/>
              </a:ext>
            </a:extLst>
          </p:cNvPr>
          <p:cNvSpPr txBox="1"/>
          <p:nvPr/>
        </p:nvSpPr>
        <p:spPr>
          <a:xfrm>
            <a:off x="420337" y="947451"/>
            <a:ext cx="2026392" cy="1204945"/>
          </a:xfrm>
          <a:prstGeom prst="rect">
            <a:avLst/>
          </a:prstGeom>
          <a:noFill/>
        </p:spPr>
        <p:txBody>
          <a:bodyPr wrap="square">
            <a:spAutoFit/>
          </a:bodyPr>
          <a:lstStyle/>
          <a:p>
            <a:pPr defTabSz="648000">
              <a:lnSpc>
                <a:spcPct val="80000"/>
              </a:lnSpc>
              <a:tabLst>
                <a:tab pos="216000" algn="l"/>
              </a:tabLst>
            </a:pPr>
            <a:r>
              <a:rPr lang="ru-RU" sz="1500" dirty="0"/>
              <a:t>     Государство </a:t>
            </a:r>
          </a:p>
          <a:p>
            <a:pPr defTabSz="648000">
              <a:lnSpc>
                <a:spcPct val="80000"/>
              </a:lnSpc>
              <a:tabLst>
                <a:tab pos="216000" algn="l"/>
              </a:tabLst>
            </a:pPr>
            <a:r>
              <a:rPr lang="ru-RU" sz="1500" dirty="0"/>
              <a:t>гарантирует полную </a:t>
            </a:r>
          </a:p>
          <a:p>
            <a:pPr defTabSz="648000">
              <a:lnSpc>
                <a:spcPct val="80000"/>
              </a:lnSpc>
              <a:tabLst>
                <a:tab pos="216000" algn="l"/>
              </a:tabLst>
            </a:pPr>
            <a:r>
              <a:rPr lang="ru-RU" sz="1500" dirty="0"/>
              <a:t>сохранность и возврат </a:t>
            </a:r>
          </a:p>
          <a:p>
            <a:pPr defTabSz="648000">
              <a:lnSpc>
                <a:spcPct val="80000"/>
              </a:lnSpc>
              <a:tabLst>
                <a:tab pos="216000" algn="l"/>
              </a:tabLst>
            </a:pPr>
            <a:r>
              <a:rPr lang="ru-RU" sz="1500" dirty="0"/>
              <a:t>денег по вкладам </a:t>
            </a:r>
          </a:p>
          <a:p>
            <a:pPr defTabSz="648000">
              <a:lnSpc>
                <a:spcPct val="80000"/>
              </a:lnSpc>
              <a:tabLst>
                <a:tab pos="216000" algn="l"/>
              </a:tabLst>
            </a:pPr>
            <a:r>
              <a:rPr lang="ru-RU" sz="1500" dirty="0"/>
              <a:t>в банках Республики </a:t>
            </a:r>
          </a:p>
          <a:p>
            <a:pPr defTabSz="648000">
              <a:lnSpc>
                <a:spcPct val="80000"/>
              </a:lnSpc>
              <a:tabLst>
                <a:tab pos="216000" algn="l"/>
              </a:tabLst>
            </a:pPr>
            <a:r>
              <a:rPr lang="ru-RU" sz="1500" dirty="0"/>
              <a:t>Беларусь</a:t>
            </a:r>
            <a:endParaRPr lang="ru-BY" sz="1500" dirty="0"/>
          </a:p>
        </p:txBody>
      </p:sp>
    </p:spTree>
    <p:extLst>
      <p:ext uri="{BB962C8B-B14F-4D97-AF65-F5344CB8AC3E}">
        <p14:creationId xmlns:p14="http://schemas.microsoft.com/office/powerpoint/2010/main" val="128477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7F75-F453-CD8A-35A6-8991C8202EBA}"/>
            </a:ext>
          </a:extLst>
        </p:cNvPr>
        <p:cNvGrpSpPr/>
        <p:nvPr/>
      </p:nvGrpSpPr>
      <p:grpSpPr>
        <a:xfrm>
          <a:off x="0" y="0"/>
          <a:ext cx="0" cy="0"/>
          <a:chOff x="0" y="0"/>
          <a:chExt cx="0" cy="0"/>
        </a:xfrm>
      </p:grpSpPr>
      <p:pic>
        <p:nvPicPr>
          <p:cNvPr id="15" name="Рисунок 14">
            <a:extLst>
              <a:ext uri="{FF2B5EF4-FFF2-40B4-BE49-F238E27FC236}">
                <a16:creationId xmlns:a16="http://schemas.microsoft.com/office/drawing/2014/main" id="{3294A41E-AE06-A6FB-8AD5-164087CD0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 y="0"/>
            <a:ext cx="9140307" cy="5143500"/>
          </a:xfrm>
          <a:prstGeom prst="rect">
            <a:avLst/>
          </a:prstGeom>
        </p:spPr>
      </p:pic>
      <p:pic>
        <p:nvPicPr>
          <p:cNvPr id="2" name="Рисунок 1">
            <a:extLst>
              <a:ext uri="{FF2B5EF4-FFF2-40B4-BE49-F238E27FC236}">
                <a16:creationId xmlns:a16="http://schemas.microsoft.com/office/drawing/2014/main" id="{4062FF51-686A-10BC-FA74-37CC29FAA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43307"/>
            <a:ext cx="890927" cy="576064"/>
          </a:xfrm>
          <a:prstGeom prst="rect">
            <a:avLst/>
          </a:prstGeom>
        </p:spPr>
      </p:pic>
      <p:sp>
        <p:nvSpPr>
          <p:cNvPr id="18" name="TextBox 17">
            <a:extLst>
              <a:ext uri="{FF2B5EF4-FFF2-40B4-BE49-F238E27FC236}">
                <a16:creationId xmlns:a16="http://schemas.microsoft.com/office/drawing/2014/main" id="{9E5716FE-333F-AE6B-7EFE-1521E62607E2}"/>
              </a:ext>
            </a:extLst>
          </p:cNvPr>
          <p:cNvSpPr txBox="1"/>
          <p:nvPr/>
        </p:nvSpPr>
        <p:spPr>
          <a:xfrm>
            <a:off x="1646762" y="96708"/>
            <a:ext cx="5670376" cy="800219"/>
          </a:xfrm>
          <a:prstGeom prst="rect">
            <a:avLst/>
          </a:prstGeom>
          <a:noFill/>
        </p:spPr>
        <p:txBody>
          <a:bodyPr wrap="square">
            <a:spAutoFit/>
          </a:bodyPr>
          <a:lstStyle/>
          <a:p>
            <a:pPr algn="ctr"/>
            <a:r>
              <a:rPr lang="ru-RU" sz="2300" b="1" dirty="0">
                <a:solidFill>
                  <a:srgbClr val="FFFF00"/>
                </a:solidFill>
              </a:rPr>
              <a:t>ПРИВЫЧКА ОБЕСПЕЧИВАТЬ </a:t>
            </a:r>
          </a:p>
          <a:p>
            <a:pPr algn="ctr"/>
            <a:r>
              <a:rPr lang="ru-RU" sz="2300" b="1" dirty="0">
                <a:solidFill>
                  <a:srgbClr val="FFFF00"/>
                </a:solidFill>
              </a:rPr>
              <a:t>ПАССИВНЫЙ ДОХОД</a:t>
            </a:r>
            <a:endParaRPr lang="ru-BY" sz="2300" dirty="0">
              <a:solidFill>
                <a:srgbClr val="FFFF00"/>
              </a:solidFill>
            </a:endParaRPr>
          </a:p>
        </p:txBody>
      </p:sp>
      <p:sp>
        <p:nvSpPr>
          <p:cNvPr id="19" name="TextBox 18">
            <a:extLst>
              <a:ext uri="{FF2B5EF4-FFF2-40B4-BE49-F238E27FC236}">
                <a16:creationId xmlns:a16="http://schemas.microsoft.com/office/drawing/2014/main" id="{2DE36974-B6B6-CC05-7E61-467F714B7F90}"/>
              </a:ext>
            </a:extLst>
          </p:cNvPr>
          <p:cNvSpPr txBox="1"/>
          <p:nvPr/>
        </p:nvSpPr>
        <p:spPr>
          <a:xfrm>
            <a:off x="3313578" y="1103439"/>
            <a:ext cx="5302751" cy="281616"/>
          </a:xfrm>
          <a:prstGeom prst="rect">
            <a:avLst/>
          </a:prstGeom>
          <a:noFill/>
        </p:spPr>
        <p:txBody>
          <a:bodyPr wrap="square">
            <a:spAutoFit/>
          </a:bodyPr>
          <a:lstStyle/>
          <a:p>
            <a:pPr algn="ctr" defTabSz="648000">
              <a:lnSpc>
                <a:spcPct val="80000"/>
              </a:lnSpc>
              <a:tabLst>
                <a:tab pos="216000" algn="l"/>
              </a:tabLst>
            </a:pPr>
            <a:r>
              <a:rPr lang="ru-RU" sz="1500" b="1" dirty="0">
                <a:solidFill>
                  <a:schemeClr val="bg1"/>
                </a:solidFill>
              </a:rPr>
              <a:t>Финансовые инвестиционные инструменты разнообразны:</a:t>
            </a:r>
            <a:endParaRPr lang="ru-BY" sz="1500" b="1" dirty="0">
              <a:solidFill>
                <a:schemeClr val="bg1"/>
              </a:solidFill>
            </a:endParaRPr>
          </a:p>
        </p:txBody>
      </p:sp>
      <p:sp>
        <p:nvSpPr>
          <p:cNvPr id="8" name="TextBox 7">
            <a:extLst>
              <a:ext uri="{FF2B5EF4-FFF2-40B4-BE49-F238E27FC236}">
                <a16:creationId xmlns:a16="http://schemas.microsoft.com/office/drawing/2014/main" id="{64E8BFF3-2B50-8687-46FC-174E51535F74}"/>
              </a:ext>
            </a:extLst>
          </p:cNvPr>
          <p:cNvSpPr txBox="1"/>
          <p:nvPr/>
        </p:nvSpPr>
        <p:spPr>
          <a:xfrm>
            <a:off x="395536" y="1059581"/>
            <a:ext cx="2783512" cy="650947"/>
          </a:xfrm>
          <a:prstGeom prst="rect">
            <a:avLst/>
          </a:prstGeom>
          <a:noFill/>
        </p:spPr>
        <p:txBody>
          <a:bodyPr wrap="square">
            <a:spAutoFit/>
          </a:bodyPr>
          <a:lstStyle/>
          <a:p>
            <a:pPr defTabSz="648000">
              <a:lnSpc>
                <a:spcPct val="80000"/>
              </a:lnSpc>
              <a:tabLst>
                <a:tab pos="216000" algn="l"/>
              </a:tabLst>
            </a:pPr>
            <a:r>
              <a:rPr lang="ru-RU" sz="1500" dirty="0"/>
              <a:t>       Инвестирование – это направление «денег на работу» с целью получения прибыли</a:t>
            </a:r>
            <a:endParaRPr lang="ru-BY" sz="1500" dirty="0"/>
          </a:p>
        </p:txBody>
      </p:sp>
      <p:sp>
        <p:nvSpPr>
          <p:cNvPr id="9" name="TextBox 8">
            <a:extLst>
              <a:ext uri="{FF2B5EF4-FFF2-40B4-BE49-F238E27FC236}">
                <a16:creationId xmlns:a16="http://schemas.microsoft.com/office/drawing/2014/main" id="{8DD41FFB-1420-3A74-F694-0E982014EE59}"/>
              </a:ext>
            </a:extLst>
          </p:cNvPr>
          <p:cNvSpPr txBox="1"/>
          <p:nvPr/>
        </p:nvSpPr>
        <p:spPr>
          <a:xfrm>
            <a:off x="3491880" y="2237902"/>
            <a:ext cx="1186413" cy="281616"/>
          </a:xfrm>
          <a:prstGeom prst="rect">
            <a:avLst/>
          </a:prstGeom>
          <a:noFill/>
        </p:spPr>
        <p:txBody>
          <a:bodyPr wrap="square">
            <a:spAutoFit/>
          </a:bodyPr>
          <a:lstStyle/>
          <a:p>
            <a:pPr algn="ctr" defTabSz="648000">
              <a:lnSpc>
                <a:spcPct val="80000"/>
              </a:lnSpc>
              <a:tabLst>
                <a:tab pos="216000" algn="l"/>
              </a:tabLst>
            </a:pPr>
            <a:r>
              <a:rPr lang="ru-RU" sz="1500" dirty="0">
                <a:solidFill>
                  <a:schemeClr val="bg1"/>
                </a:solidFill>
              </a:rPr>
              <a:t>Акция</a:t>
            </a:r>
            <a:endParaRPr lang="ru-BY" sz="1500" dirty="0">
              <a:solidFill>
                <a:schemeClr val="bg1"/>
              </a:solidFill>
            </a:endParaRPr>
          </a:p>
        </p:txBody>
      </p:sp>
      <p:sp>
        <p:nvSpPr>
          <p:cNvPr id="10" name="TextBox 9">
            <a:extLst>
              <a:ext uri="{FF2B5EF4-FFF2-40B4-BE49-F238E27FC236}">
                <a16:creationId xmlns:a16="http://schemas.microsoft.com/office/drawing/2014/main" id="{6F9C6574-515F-2D4E-93F2-B4D10EDFE967}"/>
              </a:ext>
            </a:extLst>
          </p:cNvPr>
          <p:cNvSpPr txBox="1"/>
          <p:nvPr/>
        </p:nvSpPr>
        <p:spPr>
          <a:xfrm>
            <a:off x="5292080" y="2290154"/>
            <a:ext cx="1186413" cy="281616"/>
          </a:xfrm>
          <a:prstGeom prst="rect">
            <a:avLst/>
          </a:prstGeom>
          <a:noFill/>
        </p:spPr>
        <p:txBody>
          <a:bodyPr wrap="square">
            <a:spAutoFit/>
          </a:bodyPr>
          <a:lstStyle/>
          <a:p>
            <a:pPr algn="ctr" defTabSz="648000">
              <a:lnSpc>
                <a:spcPct val="80000"/>
              </a:lnSpc>
              <a:tabLst>
                <a:tab pos="216000" algn="l"/>
              </a:tabLst>
            </a:pPr>
            <a:r>
              <a:rPr lang="ru-RU" sz="1500" dirty="0">
                <a:solidFill>
                  <a:schemeClr val="bg1"/>
                </a:solidFill>
              </a:rPr>
              <a:t>Облигация</a:t>
            </a:r>
            <a:endParaRPr lang="ru-BY" sz="1500" dirty="0">
              <a:solidFill>
                <a:schemeClr val="bg1"/>
              </a:solidFill>
            </a:endParaRPr>
          </a:p>
        </p:txBody>
      </p:sp>
      <p:sp>
        <p:nvSpPr>
          <p:cNvPr id="11" name="TextBox 10">
            <a:extLst>
              <a:ext uri="{FF2B5EF4-FFF2-40B4-BE49-F238E27FC236}">
                <a16:creationId xmlns:a16="http://schemas.microsoft.com/office/drawing/2014/main" id="{D32EACED-E796-12A9-027F-74FF3140227D}"/>
              </a:ext>
            </a:extLst>
          </p:cNvPr>
          <p:cNvSpPr txBox="1"/>
          <p:nvPr/>
        </p:nvSpPr>
        <p:spPr>
          <a:xfrm>
            <a:off x="6516216" y="2237902"/>
            <a:ext cx="2247353" cy="466281"/>
          </a:xfrm>
          <a:prstGeom prst="rect">
            <a:avLst/>
          </a:prstGeom>
          <a:noFill/>
        </p:spPr>
        <p:txBody>
          <a:bodyPr wrap="square">
            <a:spAutoFit/>
          </a:bodyPr>
          <a:lstStyle/>
          <a:p>
            <a:pPr algn="ctr" defTabSz="648000">
              <a:lnSpc>
                <a:spcPct val="80000"/>
              </a:lnSpc>
              <a:tabLst>
                <a:tab pos="216000" algn="l"/>
              </a:tabLst>
            </a:pPr>
            <a:r>
              <a:rPr lang="ru-RU" sz="1500" dirty="0">
                <a:solidFill>
                  <a:schemeClr val="bg1"/>
                </a:solidFill>
              </a:rPr>
              <a:t>Драгоценные металлы </a:t>
            </a:r>
          </a:p>
          <a:p>
            <a:pPr algn="ctr" defTabSz="648000">
              <a:lnSpc>
                <a:spcPct val="80000"/>
              </a:lnSpc>
              <a:tabLst>
                <a:tab pos="216000" algn="l"/>
              </a:tabLst>
            </a:pPr>
            <a:r>
              <a:rPr lang="ru-RU" sz="1500" dirty="0">
                <a:solidFill>
                  <a:schemeClr val="bg1"/>
                </a:solidFill>
              </a:rPr>
              <a:t>и драгоценные камни</a:t>
            </a:r>
            <a:endParaRPr lang="ru-BY" sz="1500" dirty="0">
              <a:solidFill>
                <a:schemeClr val="bg1"/>
              </a:solidFill>
            </a:endParaRPr>
          </a:p>
        </p:txBody>
      </p:sp>
      <p:sp>
        <p:nvSpPr>
          <p:cNvPr id="12" name="TextBox 11">
            <a:extLst>
              <a:ext uri="{FF2B5EF4-FFF2-40B4-BE49-F238E27FC236}">
                <a16:creationId xmlns:a16="http://schemas.microsoft.com/office/drawing/2014/main" id="{03E92D7E-6593-4B49-8806-DA87FD9E0B90}"/>
              </a:ext>
            </a:extLst>
          </p:cNvPr>
          <p:cNvSpPr txBox="1"/>
          <p:nvPr/>
        </p:nvSpPr>
        <p:spPr>
          <a:xfrm>
            <a:off x="3923928" y="3525305"/>
            <a:ext cx="2398658" cy="466281"/>
          </a:xfrm>
          <a:prstGeom prst="rect">
            <a:avLst/>
          </a:prstGeom>
          <a:noFill/>
        </p:spPr>
        <p:txBody>
          <a:bodyPr wrap="square">
            <a:spAutoFit/>
          </a:bodyPr>
          <a:lstStyle/>
          <a:p>
            <a:pPr algn="ctr" defTabSz="648000">
              <a:lnSpc>
                <a:spcPct val="80000"/>
              </a:lnSpc>
              <a:tabLst>
                <a:tab pos="216000" algn="l"/>
              </a:tabLst>
            </a:pPr>
            <a:r>
              <a:rPr lang="ru-RU" sz="1500" dirty="0">
                <a:solidFill>
                  <a:schemeClr val="bg1"/>
                </a:solidFill>
              </a:rPr>
              <a:t>Доверительное </a:t>
            </a:r>
          </a:p>
          <a:p>
            <a:pPr algn="ctr" defTabSz="648000">
              <a:lnSpc>
                <a:spcPct val="80000"/>
              </a:lnSpc>
              <a:tabLst>
                <a:tab pos="216000" algn="l"/>
              </a:tabLst>
            </a:pPr>
            <a:r>
              <a:rPr lang="ru-RU" sz="1500" dirty="0">
                <a:solidFill>
                  <a:schemeClr val="bg1"/>
                </a:solidFill>
              </a:rPr>
              <a:t>банковское управление</a:t>
            </a:r>
            <a:endParaRPr lang="ru-BY" sz="1500" dirty="0">
              <a:solidFill>
                <a:schemeClr val="bg1"/>
              </a:solidFill>
            </a:endParaRPr>
          </a:p>
        </p:txBody>
      </p:sp>
      <p:sp>
        <p:nvSpPr>
          <p:cNvPr id="13" name="TextBox 12">
            <a:extLst>
              <a:ext uri="{FF2B5EF4-FFF2-40B4-BE49-F238E27FC236}">
                <a16:creationId xmlns:a16="http://schemas.microsoft.com/office/drawing/2014/main" id="{0ECD3FF5-2CC2-2484-42A5-780D7D540FA5}"/>
              </a:ext>
            </a:extLst>
          </p:cNvPr>
          <p:cNvSpPr txBox="1"/>
          <p:nvPr/>
        </p:nvSpPr>
        <p:spPr>
          <a:xfrm>
            <a:off x="6693097" y="3743510"/>
            <a:ext cx="1313339" cy="281616"/>
          </a:xfrm>
          <a:prstGeom prst="rect">
            <a:avLst/>
          </a:prstGeom>
          <a:noFill/>
        </p:spPr>
        <p:txBody>
          <a:bodyPr wrap="square">
            <a:spAutoFit/>
          </a:bodyPr>
          <a:lstStyle/>
          <a:p>
            <a:pPr algn="ctr" defTabSz="648000">
              <a:lnSpc>
                <a:spcPct val="80000"/>
              </a:lnSpc>
              <a:tabLst>
                <a:tab pos="216000" algn="l"/>
              </a:tabLst>
            </a:pPr>
            <a:r>
              <a:rPr lang="ru-RU" sz="1500" dirty="0">
                <a:solidFill>
                  <a:schemeClr val="bg1"/>
                </a:solidFill>
              </a:rPr>
              <a:t>Другие</a:t>
            </a:r>
            <a:endParaRPr lang="ru-BY" sz="1500" dirty="0">
              <a:solidFill>
                <a:schemeClr val="bg1"/>
              </a:solidFill>
            </a:endParaRPr>
          </a:p>
        </p:txBody>
      </p:sp>
    </p:spTree>
    <p:extLst>
      <p:ext uri="{BB962C8B-B14F-4D97-AF65-F5344CB8AC3E}">
        <p14:creationId xmlns:p14="http://schemas.microsoft.com/office/powerpoint/2010/main" val="374383662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4151</TotalTime>
  <Words>6271</Words>
  <Application>Microsoft Office PowerPoint</Application>
  <PresentationFormat>Экран (16:9)</PresentationFormat>
  <Paragraphs>467</Paragraphs>
  <Slides>19</Slides>
  <Notes>19</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19</vt:i4>
      </vt:variant>
    </vt:vector>
  </HeadingPairs>
  <TitlesOfParts>
    <vt:vector size="25" baseType="lpstr">
      <vt:lpstr>Arial</vt:lpstr>
      <vt:lpstr>Calibri</vt:lpstr>
      <vt:lpstr>Times New Roman</vt:lpstr>
      <vt:lpstr>TimesET</vt:lpstr>
      <vt:lpstr>Тема Office</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БЕРЕГИ СЕБЯ И СВОИ ДЕНЬГИ!</dc:title>
  <dc:creator>All</dc:creator>
  <cp:lastModifiedBy>Сакович Юлия Вячеславовна</cp:lastModifiedBy>
  <cp:revision>353</cp:revision>
  <dcterms:created xsi:type="dcterms:W3CDTF">2021-01-28T06:11:23Z</dcterms:created>
  <dcterms:modified xsi:type="dcterms:W3CDTF">2024-03-01T06:26:38Z</dcterms:modified>
</cp:coreProperties>
</file>